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24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347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2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6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0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1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C3BD54-29B9-3D42-B178-776ED395AA8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source=web&amp;rct=j&amp;opi=89978449&amp;url=https://odgovorno.hr/medunarodni-dan-pismenosti/&amp;ved=2ahUKEwjS8vnawdGEAxU2SvEDHd8iB6AQFnoECBIQAQ&amp;usg=AOvVaw0FdJELvRIj_4sZv4yifZ8t" TargetMode="External"/><Relationship Id="rId2" Type="http://schemas.openxmlformats.org/officeDocument/2006/relationships/hyperlink" Target="https://www.google.com/url?sa=t&amp;source=web&amp;rct=j&amp;opi=89978449&amp;url=https://repozitorij.unipu.hr/islandora/object/unipu:4853/datastream/PDF/download&amp;ved=2ahUKEwjS8vnawdGEAxU2SvEDHd8iB6AQFnoECBMQAQ&amp;usg=AOvVaw35aM3p0aFNgHyDKMBna5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t&amp;source=web&amp;rct=j&amp;opi=89978449&amp;url=https://bhsc.trtbalkan.com/life-style/763-miliona-ljudi-u-svijetu-i-dalje-nepismeno-14873646&amp;ved=2ahUKEwjS8vnawdGEAxU2SvEDHd8iB6AQFnoECCAQAQ&amp;usg=AOvVaw0ARh_e23rU5VPIAzO5pXI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9FD09B-259F-F789-E733-6E5AA5DBC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1" y="835383"/>
            <a:ext cx="3382832" cy="3499549"/>
          </a:xfrm>
        </p:spPr>
        <p:txBody>
          <a:bodyPr>
            <a:normAutofit/>
          </a:bodyPr>
          <a:lstStyle/>
          <a:p>
            <a:pPr algn="l"/>
            <a:r>
              <a:rPr lang="hr-HR" sz="4200" dirty="0"/>
              <a:t>Suvremeni problemi i moguća rješenja u Africi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3B3A7C-610F-74D3-C1D6-D85A227B8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789" y="4334933"/>
            <a:ext cx="3382831" cy="1185333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AA834E"/>
                </a:solidFill>
              </a:rPr>
              <a:t>Nikolina Šmit,8.c</a:t>
            </a:r>
          </a:p>
        </p:txBody>
      </p:sp>
      <p:pic>
        <p:nvPicPr>
          <p:cNvPr id="1030" name="Picture 1032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31" name="Picture 1034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028" name="Picture 4" descr="Slika na kojoj se prikazuje tekst, svijet, globus, karta&#10;&#10;Opis je automatski generiran">
            <a:extLst>
              <a:ext uri="{FF2B5EF4-FFF2-40B4-BE49-F238E27FC236}">
                <a16:creationId xmlns:a16="http://schemas.microsoft.com/office/drawing/2014/main" id="{02EEE5D0-745D-D753-1900-E600B8F3C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5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6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C3B039-799B-C645-829A-E6F5C924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/>
              <a:t>Literatura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8F72CB-B841-664F-AFF6-E10E2552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95" y="1580050"/>
            <a:ext cx="9966937" cy="3520992"/>
          </a:xfrm>
        </p:spPr>
        <p:txBody>
          <a:bodyPr>
            <a:normAutofit lnSpcReduction="10000"/>
          </a:bodyPr>
          <a:lstStyle/>
          <a:p>
            <a:r>
              <a:rPr lang="hr-HR" sz="1800">
                <a:hlinkClick r:id="rId2"/>
              </a:rPr>
              <a:t>https://www.google.com/url?sa=t&amp;source=web&amp;rct=j&amp;opi=89978449&amp;url=https://repozitorij.unipu.hr/islandora/object/unipu:4853/datastream/PDF/download&amp;ved=2ahUKEwjS8vnawdGEAxU2SvEDHd8iB6AQFnoECBMQAQ&amp;usg=AOvVaw35aM3p0aFNgHyDKMBna5tH</a:t>
            </a:r>
            <a:endParaRPr lang="hr-HR" sz="1800"/>
          </a:p>
          <a:p>
            <a:r>
              <a:rPr lang="hr-HR" sz="1800">
                <a:hlinkClick r:id="rId3"/>
              </a:rPr>
              <a:t>https://www.google.com/url?sa=t&amp;source=web&amp;rct=j&amp;opi=89978449&amp;url=https://odgovorno.hr/medunarodni-dan-pismenosti/&amp;ved=2ahUKEwjS8vnawdGEAxU2SvEDHd8iB6AQFnoECBIQAQ&amp;usg=AOvVaw0FdJELvRIj_4sZv4yifZ8t</a:t>
            </a:r>
            <a:endParaRPr lang="hr-HR" sz="1800"/>
          </a:p>
          <a:p>
            <a:r>
              <a:rPr lang="sr-Latn-RS" sz="1800">
                <a:hlinkClick r:id="rId4"/>
              </a:rPr>
              <a:t>https://www.google.com/url?sa=t&amp;source=web&amp;rct=j&amp;opi=89978449&amp;url=https://bhsc.trtbalkan.com/life-style/763-miliona-ljudi-u-svijetu-i-dalje-nepismeno-14873646&amp;ved=2ahUKEwjS8vnawdGEAxU2SvEDHd8iB6AQFnoECCAQAQ&amp;usg=AOvVaw0ARh_e23rU5VPIAzO5pXIH</a:t>
            </a:r>
            <a:endParaRPr lang="hr-HR" sz="1800"/>
          </a:p>
          <a:p>
            <a:r>
              <a:rPr lang="hr-HR" sz="1800"/>
              <a:t>Udžbenik Geo 4</a:t>
            </a:r>
            <a:endParaRPr lang="sr-Latn-RS" sz="1800"/>
          </a:p>
        </p:txBody>
      </p:sp>
    </p:spTree>
    <p:extLst>
      <p:ext uri="{BB962C8B-B14F-4D97-AF65-F5344CB8AC3E}">
        <p14:creationId xmlns:p14="http://schemas.microsoft.com/office/powerpoint/2010/main" val="196645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D64E5DFC-76C7-4A4B-80E9-C7E3D3973A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82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8738F8D-72BF-2643-B6A4-C8B154441F78}"/>
              </a:ext>
            </a:extLst>
          </p:cNvPr>
          <p:cNvSpPr txBox="1"/>
          <p:nvPr/>
        </p:nvSpPr>
        <p:spPr>
          <a:xfrm>
            <a:off x="1370693" y="1769540"/>
            <a:ext cx="9440034" cy="182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417343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1A2378C7-0550-5A47-B56B-A22BF1504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r="21138"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85CF35-5897-EEA6-BAF3-061152B3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607" y="54857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hr-HR" sz="3200"/>
              <a:t>Tema i način istraživanja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7B6549-B423-809B-71FC-4FA27FA39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607" y="1816633"/>
            <a:ext cx="5329068" cy="4431767"/>
          </a:xfrm>
        </p:spPr>
        <p:txBody>
          <a:bodyPr anchor="t">
            <a:noAutofit/>
          </a:bodyPr>
          <a:lstStyle/>
          <a:p>
            <a:r>
              <a:rPr lang="hr-HR"/>
              <a:t>Tema ove prezentacije je pismenost i obrazovanje afričkih država</a:t>
            </a:r>
          </a:p>
          <a:p>
            <a:pPr marL="699750" lvl="1" indent="-285750"/>
            <a:r>
              <a:rPr lang="hr-HR" sz="2000"/>
              <a:t> demografska i gospodarska obilježja</a:t>
            </a:r>
          </a:p>
          <a:p>
            <a:pPr marL="699750" lvl="1" indent="-285750"/>
            <a:r>
              <a:rPr lang="hr-HR" sz="2000"/>
              <a:t> smanjeni izgledi za bolji život </a:t>
            </a:r>
          </a:p>
          <a:p>
            <a:pPr marL="699750" lvl="1" indent="-285750"/>
            <a:r>
              <a:rPr lang="hr-HR" sz="2000"/>
              <a:t> moguća rješenja </a:t>
            </a:r>
          </a:p>
          <a:p>
            <a:pPr marL="36900" indent="0">
              <a:buNone/>
            </a:pPr>
            <a:endParaRPr lang="hr-HR"/>
          </a:p>
          <a:p>
            <a:r>
              <a:rPr lang="hr-HR"/>
              <a:t>Istraživanje ću provesti čitanjem udžbenika iz geografije i proučavanjem internetskih stranica te analiziranjem tablica, karta i grafičkih prikaza</a:t>
            </a:r>
          </a:p>
        </p:txBody>
      </p:sp>
    </p:spTree>
    <p:extLst>
      <p:ext uri="{BB962C8B-B14F-4D97-AF65-F5344CB8AC3E}">
        <p14:creationId xmlns:p14="http://schemas.microsoft.com/office/powerpoint/2010/main" val="75316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DF13A-1B36-CA90-7612-DADE1684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Istraživačka pitanja i pretpostavka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88C215-E76C-ED96-4E6D-8977D22D5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Koliko je ljudi u Africi pismeno?</a:t>
            </a:r>
          </a:p>
          <a:p>
            <a:r>
              <a:rPr lang="hr-HR" sz="2400" dirty="0"/>
              <a:t>Utječe li pismenost i razina obrazovanja na Afričko gospodarstvo?</a:t>
            </a:r>
          </a:p>
          <a:p>
            <a:r>
              <a:rPr lang="hr-HR" sz="2400" dirty="0"/>
              <a:t>Jesu li nepismenost i slabo obrazovanje razlozi za loš život u Africi?</a:t>
            </a:r>
          </a:p>
          <a:p>
            <a:endParaRPr lang="hr-HR" sz="2400" dirty="0"/>
          </a:p>
          <a:p>
            <a:r>
              <a:rPr lang="hr-HR" sz="2400" dirty="0"/>
              <a:t>Države Afrike su najnepismenije na svijetu.</a:t>
            </a:r>
          </a:p>
        </p:txBody>
      </p:sp>
    </p:spTree>
    <p:extLst>
      <p:ext uri="{BB962C8B-B14F-4D97-AF65-F5344CB8AC3E}">
        <p14:creationId xmlns:p14="http://schemas.microsoft.com/office/powerpoint/2010/main" val="111603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69FB2F-E086-7243-9C8F-83B1B8FF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81000"/>
            <a:ext cx="6238845" cy="970450"/>
          </a:xfrm>
        </p:spPr>
        <p:txBody>
          <a:bodyPr anchor="b">
            <a:noAutofit/>
          </a:bodyPr>
          <a:lstStyle/>
          <a:p>
            <a:pPr algn="l"/>
            <a:r>
              <a:rPr lang="hr-HR" sz="3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Koliko je ljudi u Africi pismeno?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1A7FF72-F841-B2FF-A83F-89972F7E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pPr>
              <a:buClr>
                <a:srgbClr val="FFB63D"/>
              </a:buClr>
            </a:pPr>
            <a:r>
              <a:rPr lang="hr-HR" sz="2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Iako su skoro sva djeca upisana u škole mnogo njih ne pohađaju nastavu </a:t>
            </a:r>
          </a:p>
          <a:p>
            <a:pPr>
              <a:buClr>
                <a:srgbClr val="FFB63D"/>
              </a:buClr>
            </a:pPr>
            <a:r>
              <a:rPr lang="hr-HR" sz="2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Završavaju samo osnovno obrazovanje </a:t>
            </a:r>
          </a:p>
          <a:p>
            <a:pPr>
              <a:buClr>
                <a:srgbClr val="FFB63D"/>
              </a:buClr>
            </a:pPr>
            <a:r>
              <a:rPr lang="hr-HR" sz="22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Srednje obrazovanje nije dostupno, osobito djevojčicama </a:t>
            </a:r>
          </a:p>
          <a:p>
            <a:pPr marL="36900" indent="0">
              <a:buClr>
                <a:srgbClr val="FFB63D"/>
              </a:buClr>
              <a:buNone/>
            </a:pPr>
            <a:endParaRPr lang="hr-HR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8" name="Slika 7" descr="Slika na kojoj se prikazuje tekst, karta, atlas&#10;&#10;Opis je automatski generiran">
            <a:extLst>
              <a:ext uri="{FF2B5EF4-FFF2-40B4-BE49-F238E27FC236}">
                <a16:creationId xmlns:a16="http://schemas.microsoft.com/office/drawing/2014/main" id="{8BF213E1-9CD8-4641-C044-34DDE76D3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9" y="1728816"/>
            <a:ext cx="6932173" cy="340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E209C42-A846-F221-A4A0-D4EF20ABC910}"/>
              </a:ext>
            </a:extLst>
          </p:cNvPr>
          <p:cNvSpPr txBox="1"/>
          <p:nvPr/>
        </p:nvSpPr>
        <p:spPr>
          <a:xfrm>
            <a:off x="5115745" y="5164411"/>
            <a:ext cx="616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bg1"/>
                </a:solidFill>
                <a:latin typeface="+mj-lt"/>
              </a:rPr>
              <a:t>Svjetska karta pismenosti </a:t>
            </a:r>
          </a:p>
          <a:p>
            <a:pPr algn="ctr"/>
            <a:r>
              <a:rPr lang="hr-HR" sz="1600" dirty="0">
                <a:solidFill>
                  <a:schemeClr val="bg1"/>
                </a:solidFill>
                <a:latin typeface="+mj-lt"/>
              </a:rPr>
              <a:t>Izvori: </a:t>
            </a:r>
            <a:r>
              <a:rPr lang="hr-HR" sz="1600" b="0" i="0" u="none" strike="noStrike" baseline="0" dirty="0" err="1">
                <a:solidFill>
                  <a:schemeClr val="bg1"/>
                </a:solidFill>
                <a:latin typeface="+mj-lt"/>
              </a:rPr>
              <a:t>Krivokuća</a:t>
            </a:r>
            <a:r>
              <a:rPr lang="hr-HR" sz="1600" b="0" i="0" u="none" strike="noStrike" baseline="0" dirty="0">
                <a:solidFill>
                  <a:schemeClr val="bg1"/>
                </a:solidFill>
                <a:latin typeface="+mj-lt"/>
              </a:rPr>
              <a:t> N. (2015). Pismenost u svijetu i Hrvatskoj. Nova </a:t>
            </a:r>
            <a:r>
              <a:rPr lang="hr-HR" sz="1600" b="0" i="0" u="none" strike="noStrike" baseline="0" dirty="0" err="1">
                <a:solidFill>
                  <a:schemeClr val="bg1"/>
                </a:solidFill>
                <a:latin typeface="+mj-lt"/>
              </a:rPr>
              <a:t>Akropol</a:t>
            </a:r>
            <a:r>
              <a:rPr lang="hr-HR" sz="16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79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 descr="Slika na kojoj se prikazuje tekst, snimka zaslona, krug, dijagram&#10;&#10;Opis je automatski generiran">
            <a:extLst>
              <a:ext uri="{FF2B5EF4-FFF2-40B4-BE49-F238E27FC236}">
                <a16:creationId xmlns:a16="http://schemas.microsoft.com/office/drawing/2014/main" id="{1283D563-86F1-B50B-6341-058CC8D7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4880" cy="3638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E3DA6C2-E049-FF91-A49A-302F43CF0544}"/>
              </a:ext>
            </a:extLst>
          </p:cNvPr>
          <p:cNvSpPr txBox="1"/>
          <p:nvPr/>
        </p:nvSpPr>
        <p:spPr>
          <a:xfrm>
            <a:off x="876360" y="363827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Regionalna raspodjela djece  osnovnoškolske dobi izvan škole (u milijunima) 2006.</a:t>
            </a:r>
          </a:p>
        </p:txBody>
      </p:sp>
      <p:graphicFrame>
        <p:nvGraphicFramePr>
          <p:cNvPr id="16" name="Tablica 15">
            <a:extLst>
              <a:ext uri="{FF2B5EF4-FFF2-40B4-BE49-F238E27FC236}">
                <a16:creationId xmlns:a16="http://schemas.microsoft.com/office/drawing/2014/main" id="{710BADDC-1061-AE2F-7CD4-ACE0C656B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20147"/>
              </p:ext>
            </p:extLst>
          </p:nvPr>
        </p:nvGraphicFramePr>
        <p:xfrm>
          <a:off x="2123440" y="4529666"/>
          <a:ext cx="88188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840">
                  <a:extLst>
                    <a:ext uri="{9D8B030D-6E8A-4147-A177-3AD203B41FA5}">
                      <a16:colId xmlns:a16="http://schemas.microsoft.com/office/drawing/2014/main" val="216897107"/>
                    </a:ext>
                  </a:extLst>
                </a:gridCol>
                <a:gridCol w="1022774">
                  <a:extLst>
                    <a:ext uri="{9D8B030D-6E8A-4147-A177-3AD203B41FA5}">
                      <a16:colId xmlns:a16="http://schemas.microsoft.com/office/drawing/2014/main" val="3316764038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44406419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3129834578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3839139537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3349666753"/>
                    </a:ext>
                  </a:extLst>
                </a:gridCol>
              </a:tblGrid>
              <a:tr h="633561">
                <a:tc>
                  <a:txBody>
                    <a:bodyPr/>
                    <a:lstStyle/>
                    <a:p>
                      <a:r>
                        <a:rPr lang="hr-HR" dirty="0"/>
                        <a:t>Država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Čad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Južnoafrička Republika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Madagaskar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Somalija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Benin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184137"/>
                  </a:ext>
                </a:extLst>
              </a:tr>
              <a:tr h="814494">
                <a:tc>
                  <a:txBody>
                    <a:bodyPr/>
                    <a:lstStyle/>
                    <a:p>
                      <a:r>
                        <a:rPr lang="hr-HR" dirty="0"/>
                        <a:t>Postotak stanovništva koji su pismeni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46967"/>
                  </a:ext>
                </a:extLst>
              </a:tr>
            </a:tbl>
          </a:graphicData>
        </a:graphic>
      </p:graphicFrame>
      <p:sp>
        <p:nvSpPr>
          <p:cNvPr id="17" name="TekstniOkvir 16">
            <a:extLst>
              <a:ext uri="{FF2B5EF4-FFF2-40B4-BE49-F238E27FC236}">
                <a16:creationId xmlns:a16="http://schemas.microsoft.com/office/drawing/2014/main" id="{DA888C8C-E1FB-7148-07CA-8A49DEBB5BDB}"/>
              </a:ext>
            </a:extLst>
          </p:cNvPr>
          <p:cNvSpPr txBox="1"/>
          <p:nvPr/>
        </p:nvSpPr>
        <p:spPr>
          <a:xfrm>
            <a:off x="3998080" y="6036817"/>
            <a:ext cx="467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Postotak pismenih ljudi u nekim Afričkim državama</a:t>
            </a:r>
          </a:p>
          <a:p>
            <a:pPr algn="ctr"/>
            <a:r>
              <a:rPr lang="hr-HR" sz="1600" dirty="0"/>
              <a:t>Izvor :UNESCO</a:t>
            </a:r>
          </a:p>
        </p:txBody>
      </p:sp>
    </p:spTree>
    <p:extLst>
      <p:ext uri="{BB962C8B-B14F-4D97-AF65-F5344CB8AC3E}">
        <p14:creationId xmlns:p14="http://schemas.microsoft.com/office/powerpoint/2010/main" val="36113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8543D8-4B09-5533-43E6-9FBE4442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90880"/>
            <a:ext cx="6089568" cy="13919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600" dirty="0"/>
              <a:t>Utječe li pismenost i razina obrazovanja na Afričko gospodarstvo?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Slika 4" descr="Slika na kojoj se prikazuje karta, tekst, atlas&#10;&#10;Opis je automatski generiran">
            <a:extLst>
              <a:ext uri="{FF2B5EF4-FFF2-40B4-BE49-F238E27FC236}">
                <a16:creationId xmlns:a16="http://schemas.microsoft.com/office/drawing/2014/main" id="{6687ED24-D88B-FBE5-BC28-B29DE6F91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5" y="1015635"/>
            <a:ext cx="4003193" cy="435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429CCA-5D48-1414-D8DC-0C3EE534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/>
          </a:bodyPr>
          <a:lstStyle/>
          <a:p>
            <a:pPr>
              <a:buClr>
                <a:srgbClr val="0CE300"/>
              </a:buClr>
            </a:pPr>
            <a:r>
              <a:rPr lang="hr-HR" sz="2200" dirty="0"/>
              <a:t>Nepismenost i loše obrazovanje kočnica su za razvijanje gospodarstva.</a:t>
            </a:r>
          </a:p>
          <a:p>
            <a:pPr>
              <a:buClr>
                <a:srgbClr val="0CE300"/>
              </a:buClr>
            </a:pPr>
            <a:r>
              <a:rPr lang="hr-HR" sz="2200" dirty="0"/>
              <a:t>Širenjem iskustva i znanja razvijaju se različite grane gospodarstva.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76EBF68-76F1-B1B7-A432-052EEE4209D5}"/>
              </a:ext>
            </a:extLst>
          </p:cNvPr>
          <p:cNvSpPr txBox="1"/>
          <p:nvPr/>
        </p:nvSpPr>
        <p:spPr>
          <a:xfrm>
            <a:off x="1188720" y="5374667"/>
            <a:ext cx="296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BDP u američkim dolarima</a:t>
            </a:r>
          </a:p>
          <a:p>
            <a:r>
              <a:rPr lang="hr-HR" dirty="0"/>
              <a:t>izvor :Svjetska banka, 2002</a:t>
            </a:r>
          </a:p>
        </p:txBody>
      </p:sp>
    </p:spTree>
    <p:extLst>
      <p:ext uri="{BB962C8B-B14F-4D97-AF65-F5344CB8AC3E}">
        <p14:creationId xmlns:p14="http://schemas.microsoft.com/office/powerpoint/2010/main" val="247986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5404DE-CF97-2253-1405-5984891F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Jesu li nepismenost i slabo obrazovanje razlozi za loš život u Africi?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2731DD-47FF-C348-F495-7E7609EB4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" y="2374529"/>
            <a:ext cx="5241912" cy="3641261"/>
          </a:xfrm>
        </p:spPr>
        <p:txBody>
          <a:bodyPr>
            <a:normAutofit/>
          </a:bodyPr>
          <a:lstStyle/>
          <a:p>
            <a:r>
              <a:rPr lang="hr-HR" sz="2400"/>
              <a:t>Zbog nepismenosti i slabog obrazovanja izgledi za bolji život su smanjeni</a:t>
            </a:r>
          </a:p>
          <a:p>
            <a:r>
              <a:rPr lang="hr-HR" sz="2400"/>
              <a:t>Stanovništvo živi u siromaštvu </a:t>
            </a:r>
            <a:endParaRPr lang="hr-HR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455F689-617E-EB41-84EC-9968B5CD5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37" y="2132645"/>
            <a:ext cx="5469704" cy="3641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457257F-2CEB-F146-A9B7-124F7D83EDBD}"/>
              </a:ext>
            </a:extLst>
          </p:cNvPr>
          <p:cNvSpPr txBox="1"/>
          <p:nvPr/>
        </p:nvSpPr>
        <p:spPr>
          <a:xfrm>
            <a:off x="5179856" y="251634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997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369357-165A-15DF-FEA5-5537A422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58" y="615528"/>
            <a:ext cx="3523940" cy="1058431"/>
          </a:xfrm>
        </p:spPr>
        <p:txBody>
          <a:bodyPr anchor="b">
            <a:noAutofit/>
          </a:bodyPr>
          <a:lstStyle/>
          <a:p>
            <a:pPr algn="l"/>
            <a:r>
              <a:rPr lang="hr-HR" sz="3200"/>
              <a:t>Mogu li se ovi problemi riješiti?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B08CBA-3BBE-6605-8365-C865EE287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16" y="1976568"/>
            <a:ext cx="3588482" cy="4422837"/>
          </a:xfrm>
        </p:spPr>
        <p:txBody>
          <a:bodyPr anchor="t">
            <a:noAutofit/>
          </a:bodyPr>
          <a:lstStyle/>
          <a:p>
            <a:r>
              <a:rPr lang="hr-HR" sz="1800"/>
              <a:t>Ovaj problem mora osmisliti i provesti sama Afrika</a:t>
            </a:r>
          </a:p>
          <a:p>
            <a:pPr lvl="1"/>
            <a:r>
              <a:rPr lang="hr-HR"/>
              <a:t>Zaustavljanje naglog porasta broja stanovnika</a:t>
            </a:r>
          </a:p>
          <a:p>
            <a:pPr lvl="1"/>
            <a:r>
              <a:rPr lang="hr-HR"/>
              <a:t>Povećano izdvajanje za zdravstvo i obrazovanje</a:t>
            </a:r>
          </a:p>
          <a:p>
            <a:pPr lvl="1"/>
            <a:r>
              <a:rPr lang="hr-HR"/>
              <a:t>Veća ukljućenost žena u srednje obrazovanje </a:t>
            </a:r>
          </a:p>
          <a:p>
            <a:pPr lvl="1"/>
            <a:r>
              <a:rPr lang="hr-HR"/>
              <a:t>Smanjivanje izdvajanja za vojsku</a:t>
            </a:r>
          </a:p>
          <a:p>
            <a:pPr lvl="1"/>
            <a:endParaRPr lang="hr-HR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Slika 5">
            <a:extLst>
              <a:ext uri="{FF2B5EF4-FFF2-40B4-BE49-F238E27FC236}">
                <a16:creationId xmlns:a16="http://schemas.microsoft.com/office/drawing/2014/main" id="{AA5FF988-F6CB-914E-938A-DCF1E7800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3590" b="-1"/>
          <a:stretch/>
        </p:blipFill>
        <p:spPr>
          <a:xfrm>
            <a:off x="4603622" y="10"/>
            <a:ext cx="7537705" cy="685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62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0B258A-91DF-F849-B38D-CE2AC0B3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/>
              <a:t>Zaključak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B0893A-DD9A-2A4F-9F2A-B7867C1C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Veliki broj ljudi u Africi je nepismen, pogotovo djeca</a:t>
            </a:r>
          </a:p>
          <a:p>
            <a:r>
              <a:rPr lang="hr-HR" sz="2400"/>
              <a:t>Nepismenost i niska razina obrazovanja usporavaju razvoj gospodarstva</a:t>
            </a:r>
          </a:p>
          <a:p>
            <a:r>
              <a:rPr lang="hr-HR" sz="2400"/>
              <a:t>Zbog nepismenosti stanovništvo živi u lošim uvjetima</a:t>
            </a:r>
          </a:p>
          <a:p>
            <a:r>
              <a:rPr lang="hr-HR" sz="2400"/>
              <a:t>Svi ovi problemi su rješivi</a:t>
            </a:r>
          </a:p>
          <a:p>
            <a:endParaRPr lang="hr-HR" sz="2400"/>
          </a:p>
          <a:p>
            <a:r>
              <a:rPr lang="hr-HR" sz="2400"/>
              <a:t>Moja pretpostavka je bila točna </a:t>
            </a:r>
          </a:p>
          <a:p>
            <a:pPr marL="36900" indent="0">
              <a:buNone/>
            </a:pP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991646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Ljubičas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273</TotalTime>
  <Words>357</Words>
  <Application>Microsoft Office PowerPoint</Application>
  <PresentationFormat>Široki zaslon</PresentationFormat>
  <Paragraphs>63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Calisto MT</vt:lpstr>
      <vt:lpstr>Trebuchet MS</vt:lpstr>
      <vt:lpstr>Wingdings 2</vt:lpstr>
      <vt:lpstr>Škriljevac</vt:lpstr>
      <vt:lpstr>Suvremeni problemi i moguća rješenja u Africi</vt:lpstr>
      <vt:lpstr>Tema i način istraživanja</vt:lpstr>
      <vt:lpstr>Istraživačka pitanja i pretpostavka</vt:lpstr>
      <vt:lpstr>Koliko je ljudi u Africi pismeno?</vt:lpstr>
      <vt:lpstr>PowerPoint prezentacija</vt:lpstr>
      <vt:lpstr>Utječe li pismenost i razina obrazovanja na Afričko gospodarstvo?</vt:lpstr>
      <vt:lpstr>Jesu li nepismenost i slabo obrazovanje razlozi za loš život u Africi?</vt:lpstr>
      <vt:lpstr>Mogu li se ovi problemi riješiti?</vt:lpstr>
      <vt:lpstr>Zaključak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Pismenost i obrazovanje u afričkim državama</dc:title>
  <dc:creator>iva pintauer</dc:creator>
  <cp:lastModifiedBy>ANAMARIJA KONČIĆ</cp:lastModifiedBy>
  <cp:revision>7</cp:revision>
  <dcterms:created xsi:type="dcterms:W3CDTF">2024-02-26T20:31:00Z</dcterms:created>
  <dcterms:modified xsi:type="dcterms:W3CDTF">2024-03-07T06:30:57Z</dcterms:modified>
</cp:coreProperties>
</file>