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64" r:id="rId3"/>
    <p:sldId id="257" r:id="rId4"/>
    <p:sldId id="258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854399140393127E-2"/>
          <c:y val="0.14306730116558755"/>
          <c:w val="0.9461380413385827"/>
          <c:h val="0.7744746078694262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4"/>
                <c:pt idx="0">
                  <c:v>Fuji</c:v>
                </c:pt>
                <c:pt idx="1">
                  <c:v>Asama </c:v>
                </c:pt>
                <c:pt idx="2">
                  <c:v>Bandai</c:v>
                </c:pt>
                <c:pt idx="3">
                  <c:v>Ontake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B8-439E-9AAB-8B449CC1B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5024303"/>
        <c:axId val="1156414751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4"/>
                      <c:pt idx="0">
                        <c:v>Fuji</c:v>
                      </c:pt>
                      <c:pt idx="1">
                        <c:v>Asama </c:v>
                      </c:pt>
                      <c:pt idx="2">
                        <c:v>Bandai</c:v>
                      </c:pt>
                      <c:pt idx="3">
                        <c:v>Ontake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8</c:v>
                      </c:pt>
                      <c:pt idx="1">
                        <c:v>2.5</c:v>
                      </c:pt>
                      <c:pt idx="2">
                        <c:v>3.5</c:v>
                      </c:pt>
                      <c:pt idx="3">
                        <c:v>4.5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C5B8-439E-9AAB-8B449CC1BBD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Sheet1!$C$6:$C$8</c15:sqref>
                        </c15:formulaRef>
                      </c:ext>
                    </c:extLst>
                    <c:strCache>
                      <c:ptCount val="3"/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4"/>
                      <c:pt idx="0">
                        <c:v>Fuji</c:v>
                      </c:pt>
                      <c:pt idx="1">
                        <c:v>Asama </c:v>
                      </c:pt>
                      <c:pt idx="2">
                        <c:v>Bandai</c:v>
                      </c:pt>
                      <c:pt idx="3">
                        <c:v>Ontake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C5B8-439E-9AAB-8B449CC1BBDA}"/>
                  </c:ext>
                </c:extLst>
              </c15:ser>
            </c15:filteredBarSeries>
          </c:ext>
        </c:extLst>
      </c:barChart>
      <c:catAx>
        <c:axId val="8850243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dirty="0"/>
                  <a:t>VEI</a:t>
                </a:r>
              </a:p>
            </c:rich>
          </c:tx>
          <c:layout>
            <c:manualLayout>
              <c:xMode val="edge"/>
              <c:yMode val="edge"/>
              <c:x val="0"/>
              <c:y val="8.5364646694324302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56414751"/>
        <c:crosses val="autoZero"/>
        <c:auto val="1"/>
        <c:lblAlgn val="ctr"/>
        <c:lblOffset val="100"/>
        <c:noMultiLvlLbl val="0"/>
      </c:catAx>
      <c:valAx>
        <c:axId val="1156414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885024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2CC2-1F94-4C0E-A3EC-1BE3821F4324}" type="datetimeFigureOut">
              <a:rPr lang="hr-HR" smtClean="0"/>
              <a:t>21.1.2024.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0E75-D3DC-4825-A073-E482EF1E8D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0786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2CC2-1F94-4C0E-A3EC-1BE3821F4324}" type="datetimeFigureOut">
              <a:rPr lang="hr-HR" smtClean="0"/>
              <a:t>21.1.2024.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0E75-D3DC-4825-A073-E482EF1E8D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93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2CC2-1F94-4C0E-A3EC-1BE3821F4324}" type="datetimeFigureOut">
              <a:rPr lang="hr-HR" smtClean="0"/>
              <a:t>21.1.2024.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0E75-D3DC-4825-A073-E482EF1E8D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5925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2CC2-1F94-4C0E-A3EC-1BE3821F4324}" type="datetimeFigureOut">
              <a:rPr lang="hr-HR" smtClean="0"/>
              <a:t>21.1.2024.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0E75-D3DC-4825-A073-E482EF1E8D99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7257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2CC2-1F94-4C0E-A3EC-1BE3821F4324}" type="datetimeFigureOut">
              <a:rPr lang="hr-HR" smtClean="0"/>
              <a:t>21.1.2024.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0E75-D3DC-4825-A073-E482EF1E8D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9047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2CC2-1F94-4C0E-A3EC-1BE3821F4324}" type="datetimeFigureOut">
              <a:rPr lang="hr-HR" smtClean="0"/>
              <a:t>21.1.2024.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0E75-D3DC-4825-A073-E482EF1E8D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1438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2CC2-1F94-4C0E-A3EC-1BE3821F4324}" type="datetimeFigureOut">
              <a:rPr lang="hr-HR" smtClean="0"/>
              <a:t>21.1.2024.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0E75-D3DC-4825-A073-E482EF1E8D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733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2CC2-1F94-4C0E-A3EC-1BE3821F4324}" type="datetimeFigureOut">
              <a:rPr lang="hr-HR" smtClean="0"/>
              <a:t>21.1.2024.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0E75-D3DC-4825-A073-E482EF1E8D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3662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2CC2-1F94-4C0E-A3EC-1BE3821F4324}" type="datetimeFigureOut">
              <a:rPr lang="hr-HR" smtClean="0"/>
              <a:t>21.1.2024.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0E75-D3DC-4825-A073-E482EF1E8D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719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2CC2-1F94-4C0E-A3EC-1BE3821F4324}" type="datetimeFigureOut">
              <a:rPr lang="hr-HR" smtClean="0"/>
              <a:t>21.1.2024.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0E75-D3DC-4825-A073-E482EF1E8D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436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2CC2-1F94-4C0E-A3EC-1BE3821F4324}" type="datetimeFigureOut">
              <a:rPr lang="hr-HR" smtClean="0"/>
              <a:t>21.1.2024.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0E75-D3DC-4825-A073-E482EF1E8D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529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2CC2-1F94-4C0E-A3EC-1BE3821F4324}" type="datetimeFigureOut">
              <a:rPr lang="hr-HR" smtClean="0"/>
              <a:t>21.1.2024.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0E75-D3DC-4825-A073-E482EF1E8D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235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2CC2-1F94-4C0E-A3EC-1BE3821F4324}" type="datetimeFigureOut">
              <a:rPr lang="hr-HR" smtClean="0"/>
              <a:t>21.1.2024.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0E75-D3DC-4825-A073-E482EF1E8D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114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2CC2-1F94-4C0E-A3EC-1BE3821F4324}" type="datetimeFigureOut">
              <a:rPr lang="hr-HR" smtClean="0"/>
              <a:t>21.1.2024.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0E75-D3DC-4825-A073-E482EF1E8D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956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2CC2-1F94-4C0E-A3EC-1BE3821F4324}" type="datetimeFigureOut">
              <a:rPr lang="hr-HR" smtClean="0"/>
              <a:t>21.1.2024.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0E75-D3DC-4825-A073-E482EF1E8D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6215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2CC2-1F94-4C0E-A3EC-1BE3821F4324}" type="datetimeFigureOut">
              <a:rPr lang="hr-HR" smtClean="0"/>
              <a:t>21.1.2024.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0E75-D3DC-4825-A073-E482EF1E8D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76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2CC2-1F94-4C0E-A3EC-1BE3821F4324}" type="datetimeFigureOut">
              <a:rPr lang="hr-HR" smtClean="0"/>
              <a:t>21.1.2024.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0E75-D3DC-4825-A073-E482EF1E8D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142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F032CC2-1F94-4C0E-A3EC-1BE3821F4324}" type="datetimeFigureOut">
              <a:rPr lang="hr-HR" smtClean="0"/>
              <a:t>21.1.2024.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50E75-D3DC-4825-A073-E482EF1E8D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3293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renal_Volcano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ount-fuji-japan-mountains-landmark-395047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ma.go.jp/jma/indexe.html" TargetMode="External"/><Relationship Id="rId7" Type="http://schemas.openxmlformats.org/officeDocument/2006/relationships/hyperlink" Target="https://repozitorij.pmf.unizg.hr/islandora/object/pmf:3712/datastream/PDF/view" TargetMode="External"/><Relationship Id="rId2" Type="http://schemas.openxmlformats.org/officeDocument/2006/relationships/hyperlink" Target="https://www.bing.com/search?q=global+volcanism+program&amp;FORM=AW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teologos.rs/wp-content/uploads/2018/04/UTJECAJ-ERUPCIJA-VULKANA-NA-KLIMU.pdf" TargetMode="External"/><Relationship Id="rId5" Type="http://schemas.openxmlformats.org/officeDocument/2006/relationships/hyperlink" Target="https://www.volcanodiscovery.com/" TargetMode="External"/><Relationship Id="rId4" Type="http://schemas.openxmlformats.org/officeDocument/2006/relationships/hyperlink" Target="https://www.enciklopedija.h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s.other.wiki/wiki/Shield_volcan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eol105naturalhazards.voices.wooster.edu/introduction-to-volcanoes/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smoquest.org/x/365daysofastronomy/2013/07/22/july-22nd-astronomy-cast-talk-about-pacific-ring-of-fire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lcanodiscovery.com/japan.html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ilymail.co.uk/news/article-1297706/Hawaii-homeowner-watches-molten-lava-destroy-house-volcano-erupts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limatski-portal.org/efekt-staklenika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BCF2E3-3683-4AC1-898B-2CF7270C2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0B88A6-839C-4440-BE58-C473A1603E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Vulkani na otoku Honshu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20AAB-B66E-452E-93E3-BF8D8B7400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4215"/>
            <a:ext cx="8825658" cy="861420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Darjan Kekić, 8.c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498D02-17AC-4D10-B8FD-B124CB8F2544}"/>
              </a:ext>
            </a:extLst>
          </p:cNvPr>
          <p:cNvSpPr txBox="1"/>
          <p:nvPr/>
        </p:nvSpPr>
        <p:spPr>
          <a:xfrm>
            <a:off x="9296400" y="6538913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>
                <a:hlinkClick r:id="rId3" tooltip="https://en.wikipedia.org/wiki/Arenal_Volcano"/>
              </a:rPr>
              <a:t>This Photo</a:t>
            </a:r>
            <a:r>
              <a:rPr lang="hr-HR" sz="900" dirty="0"/>
              <a:t> by Unknown Author is licensed under </a:t>
            </a:r>
            <a:r>
              <a:rPr lang="hr-HR" sz="900" dirty="0">
                <a:hlinkClick r:id="rId4" tooltip="https://creativecommons.org/licenses/by-sa/3.0/"/>
              </a:rPr>
              <a:t>CC BY-SA</a:t>
            </a:r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930756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79FD-9593-4F23-81A7-8F4815BB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D39E7-5376-4E48-80BB-C6522EABE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Otok Honshu sadrži oko 40 aktivnih vulkana, dok u ostatku Azije mnoge države, poput Indonezije, imaju znatno više od 40 aktivnih vulkana na svom teritoriju</a:t>
            </a:r>
          </a:p>
          <a:p>
            <a:r>
              <a:rPr lang="hr-HR" dirty="0"/>
              <a:t>Erupcije vulkana izrazito su opasne ali ne toliko česte </a:t>
            </a:r>
          </a:p>
          <a:p>
            <a:r>
              <a:rPr lang="hr-HR" dirty="0"/>
              <a:t>Erupcije vulkana u području pacifičkog vatrenog prstena veće su, jače i češće </a:t>
            </a:r>
          </a:p>
        </p:txBody>
      </p:sp>
    </p:spTree>
    <p:extLst>
      <p:ext uri="{BB962C8B-B14F-4D97-AF65-F5344CB8AC3E}">
        <p14:creationId xmlns:p14="http://schemas.microsoft.com/office/powerpoint/2010/main" val="134130406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458A99-EC63-418F-9E33-3993F864C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-201863"/>
            <a:ext cx="12192000" cy="6867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9AE8C3-2E2A-4BFD-8378-E7271F2CC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606" y="4118339"/>
            <a:ext cx="9404723" cy="1400530"/>
          </a:xfrm>
        </p:spPr>
        <p:txBody>
          <a:bodyPr/>
          <a:lstStyle/>
          <a:p>
            <a:r>
              <a:rPr lang="hr-HR" b="1" dirty="0">
                <a:solidFill>
                  <a:schemeClr val="tx1"/>
                </a:solidFill>
              </a:rPr>
              <a:t>Hvala na pažnji</a:t>
            </a:r>
          </a:p>
        </p:txBody>
      </p:sp>
    </p:spTree>
    <p:extLst>
      <p:ext uri="{BB962C8B-B14F-4D97-AF65-F5344CB8AC3E}">
        <p14:creationId xmlns:p14="http://schemas.microsoft.com/office/powerpoint/2010/main" val="125248764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0DFFF-F255-43F5-8E7E-BDF7A9398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Izvori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79119-A84D-4B3D-8054-4F94BC7BE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912225" cy="4195481"/>
          </a:xfrm>
        </p:spPr>
        <p:txBody>
          <a:bodyPr>
            <a:normAutofit/>
          </a:bodyPr>
          <a:lstStyle/>
          <a:p>
            <a:r>
              <a:rPr lang="hr-HR" sz="1100" dirty="0">
                <a:hlinkClick r:id="rId2"/>
              </a:rPr>
              <a:t>bing.com/ck/a?!&amp;&amp;p=09229302bf273b0eJmltdHM9MTcwNTQ0OTYwMCZpZ3VpZD0wZjRjZDQyOC03YTEyLTZkOWQtMTc2MC1jNjUzN2JhMzZjZWMmaW5zaWQ9NTE5MQ&amp;ptn=3&amp;ver=2&amp;hsh=3&amp;fclid=0f4cd428-7a12-6d9d-1760-c6537ba36cec&amp;psq=global+volcanism+program&amp;u=a1aHR0cHM6Ly92b2xjYW5vLnNpLmVkdS8&amp;ntb=1</a:t>
            </a:r>
            <a:endParaRPr lang="hr-HR" sz="1100" dirty="0"/>
          </a:p>
          <a:p>
            <a:r>
              <a:rPr lang="en-US" sz="1100" dirty="0">
                <a:hlinkClick r:id="rId3"/>
              </a:rPr>
              <a:t>Japan Meteorological Agency (jma.go.jp)</a:t>
            </a:r>
            <a:endParaRPr lang="hr-HR" sz="1100" dirty="0"/>
          </a:p>
          <a:p>
            <a:r>
              <a:rPr lang="hr-HR" sz="1100" dirty="0">
                <a:hlinkClick r:id="rId4"/>
              </a:rPr>
              <a:t>Naslovnica - Hrvatska enciklopedija</a:t>
            </a:r>
            <a:endParaRPr lang="hr-HR" sz="1100" dirty="0"/>
          </a:p>
          <a:p>
            <a:r>
              <a:rPr lang="en-US" sz="1100" dirty="0" err="1">
                <a:hlinkClick r:id="rId5"/>
              </a:rPr>
              <a:t>VolcanoDiscovery</a:t>
            </a:r>
            <a:r>
              <a:rPr lang="en-US" sz="1100" dirty="0">
                <a:hlinkClick r:id="rId5"/>
              </a:rPr>
              <a:t>: Volcanoes Worldwide - News, Info, Photos, and Tours to Volcanoes and Volcanic Areas, Earthquake Information</a:t>
            </a:r>
            <a:endParaRPr lang="hr-HR" sz="1100" dirty="0"/>
          </a:p>
          <a:p>
            <a:r>
              <a:rPr lang="hr-HR" sz="1100" dirty="0">
                <a:hlinkClick r:id="rId6"/>
              </a:rPr>
              <a:t>UTJECAJ-ERUPCIJA-VULKANA-NA-KLIMU.pdf (meteologos.rs)</a:t>
            </a:r>
            <a:endParaRPr lang="hr-HR" sz="1100" dirty="0"/>
          </a:p>
          <a:p>
            <a:r>
              <a:rPr lang="hr-HR" sz="1100" dirty="0">
                <a:hlinkClick r:id="rId7"/>
              </a:rPr>
              <a:t>Microsoft Word - Erupcije vulkana i utjecaj na okoliš.doc (unizg.hr)</a:t>
            </a:r>
            <a:endParaRPr lang="hr-HR" sz="1100" dirty="0"/>
          </a:p>
          <a:p>
            <a:r>
              <a:rPr lang="hr-HR" sz="1100" dirty="0"/>
              <a:t>Udžbenik Gea 4</a:t>
            </a:r>
          </a:p>
        </p:txBody>
      </p:sp>
    </p:spTree>
    <p:extLst>
      <p:ext uri="{BB962C8B-B14F-4D97-AF65-F5344CB8AC3E}">
        <p14:creationId xmlns:p14="http://schemas.microsoft.com/office/powerpoint/2010/main" val="156820275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B8B70-9950-4AFA-BF21-0C23B7BF6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022B6-5196-4B05-BD4A-CA89C04D9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Tema prezentacije su vulkani na otoku Honshu </a:t>
            </a:r>
          </a:p>
          <a:p>
            <a:r>
              <a:rPr lang="hr-HR" dirty="0"/>
              <a:t>Istraživanje ću provesti čitajući udžbenik iz geografije i internetske stranice vezane uz temu </a:t>
            </a:r>
          </a:p>
        </p:txBody>
      </p:sp>
    </p:spTree>
    <p:extLst>
      <p:ext uri="{BB962C8B-B14F-4D97-AF65-F5344CB8AC3E}">
        <p14:creationId xmlns:p14="http://schemas.microsoft.com/office/powerpoint/2010/main" val="684133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DC588-7BEA-4A2B-8B31-C36ED6DA3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Činjenice o vulkanima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13ABC-DBDA-4D95-9DBE-716074CC9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917" y="1853248"/>
            <a:ext cx="8946541" cy="4195481"/>
          </a:xfrm>
        </p:spPr>
        <p:txBody>
          <a:bodyPr/>
          <a:lstStyle/>
          <a:p>
            <a:r>
              <a:rPr lang="hr-HR" dirty="0"/>
              <a:t>Tipovi vulkana: </a:t>
            </a:r>
          </a:p>
          <a:p>
            <a:pPr lvl="1"/>
            <a:r>
              <a:rPr lang="hr-HR" sz="1800" dirty="0"/>
              <a:t>Stratovulkan</a:t>
            </a:r>
            <a:endParaRPr lang="hr-HR" dirty="0"/>
          </a:p>
          <a:p>
            <a:pPr lvl="1"/>
            <a:r>
              <a:rPr lang="hr-HR" sz="1800" dirty="0"/>
              <a:t>Štitasti vulkan</a:t>
            </a:r>
          </a:p>
          <a:p>
            <a:pPr lvl="1"/>
            <a:r>
              <a:rPr lang="hr-HR" sz="1800" dirty="0"/>
              <a:t>Kompleksni vulkani</a:t>
            </a:r>
          </a:p>
          <a:p>
            <a:pPr lvl="1"/>
            <a:r>
              <a:rPr lang="hr-HR" sz="1800" dirty="0"/>
              <a:t>Podmorski vulkani</a:t>
            </a:r>
          </a:p>
          <a:p>
            <a:r>
              <a:rPr lang="hr-HR" dirty="0"/>
              <a:t>Status vulkana može biti: aktivan, pasivan, uspavan</a:t>
            </a:r>
          </a:p>
          <a:p>
            <a:r>
              <a:rPr lang="hr-HR" dirty="0"/>
              <a:t>VEI(Volcanic Explosivity Index) - mjera za jačinu eksplozivnosti vulkanske erupcije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264280-FFD1-4B6C-90DA-E95A7F7E1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641013" y="689913"/>
            <a:ext cx="3494801" cy="25337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C463E6-78FA-428E-9342-5D4402BD5F49}"/>
              </a:ext>
            </a:extLst>
          </p:cNvPr>
          <p:cNvSpPr txBox="1"/>
          <p:nvPr/>
        </p:nvSpPr>
        <p:spPr>
          <a:xfrm>
            <a:off x="5641013" y="3426811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>
                <a:hlinkClick r:id="rId3" tooltip="https://es.other.wiki/wiki/Shield_volcano"/>
              </a:rPr>
              <a:t>This Photo</a:t>
            </a:r>
            <a:r>
              <a:rPr lang="hr-HR" sz="900" dirty="0"/>
              <a:t> by Unknown Author is licensed under </a:t>
            </a:r>
            <a:r>
              <a:rPr lang="hr-HR" sz="900" dirty="0">
                <a:hlinkClick r:id="rId4" tooltip="https://creativecommons.org/licenses/by-sa/3.0/"/>
              </a:rPr>
              <a:t>CC BY-SA</a:t>
            </a:r>
            <a:endParaRPr lang="hr-HR" sz="9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EC33B6A-E811-4C52-A75D-01DD9AB3A5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9430638" y="0"/>
            <a:ext cx="2511252" cy="30204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04E7428-D2C2-4257-A4C3-395EA6038C3C}"/>
              </a:ext>
            </a:extLst>
          </p:cNvPr>
          <p:cNvSpPr txBox="1"/>
          <p:nvPr/>
        </p:nvSpPr>
        <p:spPr>
          <a:xfrm>
            <a:off x="9539637" y="3103864"/>
            <a:ext cx="239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>
                <a:hlinkClick r:id="rId6" tooltip="http://geol105naturalhazards.voices.wooster.edu/introduction-to-volcanoes/"/>
              </a:rPr>
              <a:t>This Photo</a:t>
            </a:r>
            <a:r>
              <a:rPr lang="hr-HR" sz="900" dirty="0"/>
              <a:t> by Unknown Author is licensed under </a:t>
            </a:r>
            <a:r>
              <a:rPr lang="hr-HR" sz="900" dirty="0">
                <a:hlinkClick r:id="rId4" tooltip="https://creativecommons.org/licenses/by-sa/3.0/"/>
              </a:rPr>
              <a:t>CC BY-SA</a:t>
            </a:r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1225575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F3383-79D1-4BA2-9E4D-9239F3F51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Istraživačka pitanja i hipoteza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A76D4-2823-4D4E-BD33-3C0726FBD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Jesu li svi vulkani na otoku Honshu aktivni?</a:t>
            </a:r>
          </a:p>
          <a:p>
            <a:r>
              <a:rPr lang="hr-HR" dirty="0"/>
              <a:t>Utječu li vulkani na depopulaciju otoka Honshu?</a:t>
            </a:r>
          </a:p>
          <a:p>
            <a:r>
              <a:rPr lang="hr-HR" dirty="0"/>
              <a:t>Utječu li erupcije vulkana na vegetaciju i klimu Japana?</a:t>
            </a:r>
          </a:p>
          <a:p>
            <a:endParaRPr lang="hr-HR" dirty="0"/>
          </a:p>
          <a:p>
            <a:endParaRPr lang="hr-HR" dirty="0"/>
          </a:p>
          <a:p>
            <a:r>
              <a:rPr lang="hr-HR" b="1" dirty="0"/>
              <a:t>Hipoteza</a:t>
            </a:r>
            <a:r>
              <a:rPr lang="hr-HR" dirty="0"/>
              <a:t> </a:t>
            </a:r>
          </a:p>
          <a:p>
            <a:pPr algn="ctr"/>
            <a:r>
              <a:rPr lang="hr-HR" dirty="0"/>
              <a:t>Otok Honshu sadrži više aktivnih vulkana, nego ostatak Azije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666099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2850C-84F2-443F-A562-3F106F4A4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208" y="177070"/>
            <a:ext cx="8596668" cy="1320800"/>
          </a:xfrm>
        </p:spPr>
        <p:txBody>
          <a:bodyPr/>
          <a:lstStyle/>
          <a:p>
            <a:r>
              <a:rPr lang="hr-HR" dirty="0"/>
              <a:t>Pacifički vatreni persten 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ECD8EB6-D173-4F05-AEF5-C202E0034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62208" y="1104891"/>
            <a:ext cx="8027830" cy="5366693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E33457C-454D-411A-9D90-CE41D4C1D029}"/>
              </a:ext>
            </a:extLst>
          </p:cNvPr>
          <p:cNvSpPr txBox="1"/>
          <p:nvPr/>
        </p:nvSpPr>
        <p:spPr>
          <a:xfrm>
            <a:off x="762208" y="6450098"/>
            <a:ext cx="80278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s://cosmoquest.org/x/365daysofastronomy/2013/07/22/july-22nd-astronomy-cast-talk-about-pacific-ring-of-fire/"/>
              </a:rPr>
              <a:t>This Photo</a:t>
            </a:r>
            <a:r>
              <a:rPr lang="hr-HR" sz="900"/>
              <a:t> by Unknown Author is licensed under </a:t>
            </a:r>
            <a:r>
              <a:rPr lang="hr-HR" sz="900">
                <a:hlinkClick r:id="rId4" tooltip="https://creativecommons.org/licenses/by/3.0/"/>
              </a:rPr>
              <a:t>CC BY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3615634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5853F-F990-4B62-BD30-5BEE87CEE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Jesu li svi vulkani na otoku Honshu aktivni?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53539-53A2-435E-97BE-83265D200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7109814" cy="2322921"/>
          </a:xfrm>
        </p:spPr>
        <p:txBody>
          <a:bodyPr/>
          <a:lstStyle/>
          <a:p>
            <a:r>
              <a:rPr lang="hr-HR" dirty="0"/>
              <a:t>Honshu je najveći otok u Japanu. Otok ima 140 vulkana, međutim nisu svi aktivni</a:t>
            </a:r>
          </a:p>
          <a:p>
            <a:r>
              <a:rPr lang="hr-HR" dirty="0"/>
              <a:t>Najaktivniji vulkan na otoku je Asama</a:t>
            </a:r>
          </a:p>
          <a:p>
            <a:r>
              <a:rPr lang="hr-HR" dirty="0"/>
              <a:t>Asama je eruptirala 121 put, a posljednja erupcija bila je 2019. godine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DFFF1E-87E9-4D2C-A1C7-FD7A2F85B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586906" y="1249925"/>
            <a:ext cx="3374192" cy="560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B96A3B-A1FA-46BD-B084-6FB100D9A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-72190"/>
            <a:ext cx="12191999" cy="7058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B0F5D0-3471-4F46-AD55-554258451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Utječu li vulkani na depopulaciju otoka Honshu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EAA99-D56C-4FE1-8FF6-400040C07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Iako vulkani sami po sebi nisu glavni razlog za depopulaciju, erupcije mogu prouzročiti ozbiljne štete </a:t>
            </a:r>
          </a:p>
          <a:p>
            <a:r>
              <a:rPr lang="hr-HR" dirty="0"/>
              <a:t>Posljedice mogu biti uništenje naselja, poljoprivrednih površina i infrastrukture...</a:t>
            </a:r>
          </a:p>
          <a:p>
            <a:r>
              <a:rPr lang="hr-HR" dirty="0"/>
              <a:t>Erupcije vulkana mogu prouzročiti gubitak života ili gubitak poslova što može uzrokovati daljnje iseljavanje</a:t>
            </a:r>
          </a:p>
        </p:txBody>
      </p:sp>
    </p:spTree>
    <p:extLst>
      <p:ext uri="{BB962C8B-B14F-4D97-AF65-F5344CB8AC3E}">
        <p14:creationId xmlns:p14="http://schemas.microsoft.com/office/powerpoint/2010/main" val="4281897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63A73DE-42BF-4FE7-B5BF-259F0F411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491723"/>
              </p:ext>
            </p:extLst>
          </p:nvPr>
        </p:nvGraphicFramePr>
        <p:xfrm>
          <a:off x="508000" y="552518"/>
          <a:ext cx="7220796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130">
                  <a:extLst>
                    <a:ext uri="{9D8B030D-6E8A-4147-A177-3AD203B41FA5}">
                      <a16:colId xmlns:a16="http://schemas.microsoft.com/office/drawing/2014/main" val="354403391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7962531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39999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Vulkan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Najveća erupcija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VEI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84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Planina Fuji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16.12.1707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13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Planina Asama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1783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562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Planina Bandai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21.7.1888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416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Planina Ontake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27.9.2014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0040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16B09A5-66EC-4759-8748-830FF1FF70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1605535"/>
              </p:ext>
            </p:extLst>
          </p:nvPr>
        </p:nvGraphicFramePr>
        <p:xfrm>
          <a:off x="781058" y="3214438"/>
          <a:ext cx="6674679" cy="3566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317756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A2A03-F7F5-4E3E-B0B8-D37552427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Utječu li erupcije vulkana na vegetaciju i klimu Japana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6B205-AA60-4A9E-AC3B-166D5DD49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Vegetacija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CF45C-9751-4F08-A31F-DB721B1E2A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Vulkanske erupcije mogu uzrokovati promjene u kemijskom sastavu tla što može utjecati na rast i razvoj biljaka</a:t>
            </a:r>
          </a:p>
          <a:p>
            <a:r>
              <a:rPr lang="hr-HR" dirty="0"/>
              <a:t>Erupcije vulkana mogu uzrokovati povećanje pepela u tlu, što može utjecati na smanjenje kvalitete tla</a:t>
            </a:r>
          </a:p>
          <a:p>
            <a:r>
              <a:rPr lang="hr-HR" dirty="0"/>
              <a:t>Međutim, vulkanske erupcije također mogu imati pozitivan utjecaj na tlo jer magma ostavlja hranjive minerale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A23DD8-2126-4DF3-87CE-8414968699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Klima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F3BF21-5F6F-4A40-AE1D-A434E435C4C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/>
              <a:t>Velike erupcije vulkana u stratosferu izbacuju razne stakleničke plinove  </a:t>
            </a:r>
          </a:p>
          <a:p>
            <a:r>
              <a:rPr lang="hr-HR" dirty="0"/>
              <a:t>Sumpor se u stratosferi konvertira u sumporov aerosol i zadržava se tamo oko dvije godine</a:t>
            </a:r>
          </a:p>
          <a:p>
            <a:r>
              <a:rPr lang="hr-HR" dirty="0"/>
              <a:t>Erupcije vulkana uzrokuju hladnija ljeta i toplije zime zbog efekta staklenika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CF2A84-8EF8-4110-82C2-EB23CF4D5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919411" y="0"/>
            <a:ext cx="3272589" cy="25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4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305</TotalTime>
  <Words>465</Words>
  <Application>Microsoft Office PowerPoint</Application>
  <PresentationFormat>Široki zaslon</PresentationFormat>
  <Paragraphs>74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Vulkani na otoku Honshu</vt:lpstr>
      <vt:lpstr>Uvod </vt:lpstr>
      <vt:lpstr>Činjenice o vulkanima</vt:lpstr>
      <vt:lpstr>Istraživačka pitanja i hipoteza</vt:lpstr>
      <vt:lpstr>Pacifički vatreni persten </vt:lpstr>
      <vt:lpstr>Jesu li svi vulkani na otoku Honshu aktivni?</vt:lpstr>
      <vt:lpstr>Utječu li vulkani na depopulaciju otoka Honshu</vt:lpstr>
      <vt:lpstr>PowerPoint prezentacija</vt:lpstr>
      <vt:lpstr>Utječu li erupcije vulkana na vegetaciju i klimu Japana</vt:lpstr>
      <vt:lpstr>Zaključak </vt:lpstr>
      <vt:lpstr>Hvala na pažnji</vt:lpstr>
      <vt:lpstr>Izvori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Vulkani na otoku honshu</dc:title>
  <dc:creator>Korisnik</dc:creator>
  <cp:lastModifiedBy>ANAMARIJA KONČIĆ</cp:lastModifiedBy>
  <cp:revision>32</cp:revision>
  <dcterms:created xsi:type="dcterms:W3CDTF">2024-01-17T15:20:51Z</dcterms:created>
  <dcterms:modified xsi:type="dcterms:W3CDTF">2024-01-21T17:25:54Z</dcterms:modified>
</cp:coreProperties>
</file>