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6"/>
  </p:notes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2176-C12A-40B0-95D1-9CA9636F3042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01BDC-7FF3-489A-8948-601C8D9E0A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21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1BDC-7FF3-489A-8948-601C8D9E0AB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57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1BDC-7FF3-489A-8948-601C8D9E0AB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65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1BDC-7FF3-489A-8948-601C8D9E0AB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24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62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44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68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38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961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497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56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41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54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18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08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99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40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725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518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29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D86319-0581-44ED-9520-297A7A4F7F66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ECAB-858D-460B-BA05-DCADB74230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936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lkans.aljazeera.net/news/world/2023/2/19/japan-zemlja-staraca-broj-stanovnika-od-75-i-vise-godina-porastao-na-193-miliona" TargetMode="External"/><Relationship Id="rId7" Type="http://schemas.openxmlformats.org/officeDocument/2006/relationships/hyperlink" Target="https://www.monitor.hr/japan-odumire-ove-godine-rodilo-se-najmanje-beba-u-povijesti/" TargetMode="External"/><Relationship Id="rId2" Type="http://schemas.openxmlformats.org/officeDocument/2006/relationships/hyperlink" Target="https://www.wilsoncenter.org/event/japans-declining-population-clearly-problem-whats-the-soluti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qcNhqYBr2To" TargetMode="External"/><Relationship Id="rId5" Type="http://schemas.openxmlformats.org/officeDocument/2006/relationships/hyperlink" Target="https://repozitorij.pmf.unizg.hr/islandora/object/pmf:8268/datastream/PDF/view" TargetMode="External"/><Relationship Id="rId4" Type="http://schemas.openxmlformats.org/officeDocument/2006/relationships/hyperlink" Target="https://landgeist.com/category/asi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3391" y="565266"/>
            <a:ext cx="8288303" cy="2607760"/>
          </a:xfrm>
        </p:spPr>
        <p:txBody>
          <a:bodyPr>
            <a:normAutofit/>
          </a:bodyPr>
          <a:lstStyle/>
          <a:p>
            <a:r>
              <a:rPr lang="hr-HR" sz="5400" dirty="0" smtClean="0"/>
              <a:t>Posljedice promjene dobne strukture Japanskog stanovništva</a:t>
            </a:r>
            <a:endParaRPr lang="hr-HR" sz="5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6700059" y="5752407"/>
            <a:ext cx="430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Luka </a:t>
            </a:r>
            <a:r>
              <a:rPr lang="en-US" dirty="0" err="1" smtClean="0"/>
              <a:t>Greguri</a:t>
            </a:r>
            <a:r>
              <a:rPr lang="hr-HR" dirty="0" smtClean="0"/>
              <a:t>ć, 8.B OŠ Matka </a:t>
            </a:r>
            <a:r>
              <a:rPr lang="hr-HR" dirty="0" err="1" smtClean="0"/>
              <a:t>Laginje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90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15638" y="731520"/>
            <a:ext cx="635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Posljedice demografskih promjena</a:t>
            </a:r>
            <a:endParaRPr lang="hr-HR" sz="2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415638" y="1596044"/>
            <a:ext cx="86701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Za svakih 5 radnih ljudi postoje 2 umirovljenika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28% nacionalnog dohotka troši se na socijalnu pomoć</a:t>
            </a:r>
          </a:p>
          <a:p>
            <a:pPr>
              <a:lnSpc>
                <a:spcPct val="150000"/>
              </a:lnSpc>
            </a:pPr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Nacionalni dug Japana raste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Dostigao 263% Japanskog godišnjeg BDP-a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Očekivanje za 2060. – za svakih 5 radnih ljudi postojat će 4 </a:t>
            </a:r>
            <a:r>
              <a:rPr lang="hr-HR" sz="2000" dirty="0" smtClean="0"/>
              <a:t>umirovljenik</a:t>
            </a:r>
            <a:r>
              <a:rPr lang="en-US" sz="2000" dirty="0" smtClean="0"/>
              <a:t>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477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99258" y="549738"/>
            <a:ext cx="458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Etnička struktura Japana</a:t>
            </a:r>
            <a:endParaRPr lang="hr-HR" sz="2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299258" y="1410793"/>
            <a:ext cx="424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98% stanovništva </a:t>
            </a:r>
            <a:r>
              <a:rPr lang="hr-HR" sz="2000" dirty="0"/>
              <a:t>č</a:t>
            </a:r>
            <a:r>
              <a:rPr lang="hr-HR" sz="2000" dirty="0" smtClean="0"/>
              <a:t>ine Japanci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99258" y="2148738"/>
            <a:ext cx="49128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Razlozi:</a:t>
            </a:r>
          </a:p>
          <a:p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M</a:t>
            </a:r>
            <a:r>
              <a:rPr lang="hr-HR" sz="2000" dirty="0" smtClean="0"/>
              <a:t>ali broj odobrenih </a:t>
            </a:r>
            <a:r>
              <a:rPr lang="hr-HR" sz="2000" dirty="0"/>
              <a:t>zahtjeva za </a:t>
            </a:r>
            <a:r>
              <a:rPr lang="hr-HR" sz="2000" dirty="0" smtClean="0"/>
              <a:t>državljanstvo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S</a:t>
            </a:r>
            <a:r>
              <a:rPr lang="hr-HR" sz="2000" dirty="0" smtClean="0"/>
              <a:t>trah </a:t>
            </a:r>
            <a:r>
              <a:rPr lang="hr-HR" sz="2000" dirty="0"/>
              <a:t>od promjene kulture </a:t>
            </a:r>
            <a:r>
              <a:rPr lang="hr-HR" sz="2000" dirty="0" smtClean="0"/>
              <a:t>dolaskom</a:t>
            </a:r>
            <a:r>
              <a:rPr lang="en-US" sz="2000" dirty="0" smtClean="0"/>
              <a:t> </a:t>
            </a:r>
            <a:r>
              <a:rPr lang="en-US" sz="2000" dirty="0" err="1" smtClean="0"/>
              <a:t>stranih</a:t>
            </a:r>
            <a:r>
              <a:rPr lang="hr-HR" sz="2000" dirty="0" smtClean="0"/>
              <a:t> </a:t>
            </a:r>
            <a:r>
              <a:rPr lang="hr-HR" sz="2000" dirty="0"/>
              <a:t>ljudi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2015. odobreno manje od 10000 zahtjeva za državljanstvo</a:t>
            </a:r>
          </a:p>
          <a:p>
            <a:endParaRPr lang="hr-HR" sz="2000" dirty="0"/>
          </a:p>
        </p:txBody>
      </p:sp>
      <p:pic>
        <p:nvPicPr>
          <p:cNvPr id="2050" name="Picture 2" descr="Japan - Mondo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92" y="1344291"/>
            <a:ext cx="6187441" cy="366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5437292" y="5010923"/>
            <a:ext cx="798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Slika br. 9</a:t>
            </a:r>
            <a:r>
              <a:rPr lang="hr-HR" sz="900" dirty="0" smtClean="0"/>
              <a:t> 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36892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9135" y="592811"/>
            <a:ext cx="3724102" cy="584450"/>
          </a:xfrm>
        </p:spPr>
        <p:txBody>
          <a:bodyPr/>
          <a:lstStyle/>
          <a:p>
            <a:r>
              <a:rPr lang="hr-HR" sz="2800" dirty="0" smtClean="0"/>
              <a:t>Budućnost Japana</a:t>
            </a:r>
            <a:endParaRPr lang="hr-HR" sz="2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349135" y="1456746"/>
            <a:ext cx="635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Rješenje nedostatka radnog stanovništva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49135" y="2311127"/>
            <a:ext cx="54759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/>
              <a:t>R</a:t>
            </a:r>
            <a:r>
              <a:rPr lang="hr-HR" sz="2000" dirty="0" smtClean="0"/>
              <a:t>apidna imigracija stranog radnog stanovništva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/>
              <a:t>Organiziranje sigurnih radnih mjesta za mlade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/>
              <a:t>Pokretanje kampanje za potporu djece i </a:t>
            </a:r>
            <a:r>
              <a:rPr lang="hr-HR" sz="2000" dirty="0" smtClean="0"/>
              <a:t>obitelji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 smtClean="0"/>
              <a:t>Razvoj robotske industrije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658899" y="5420099"/>
            <a:ext cx="7813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Slika br. 10</a:t>
            </a:r>
            <a:endParaRPr lang="hr-HR" sz="900" dirty="0"/>
          </a:p>
        </p:txBody>
      </p:sp>
      <p:pic>
        <p:nvPicPr>
          <p:cNvPr id="1028" name="Picture 4" descr="This cuddly Japanese robot bear could be the future of elderly care | The  Ve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99" y="1993716"/>
            <a:ext cx="5139574" cy="34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556953" y="432650"/>
            <a:ext cx="447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Potvrđivanje hipoteze</a:t>
            </a:r>
            <a:endParaRPr lang="hr-HR" sz="2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56953" y="1055794"/>
            <a:ext cx="10174777" cy="245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2000" dirty="0" smtClean="0"/>
              <a:t>Hipoteza je potvrđena. Promjena dobne strukture stanovništva Japana uzrokovana smanjenjem nataliteta te produljenje životnog vijeka dovodi do manjka novog radno sposobnog stanovništva. Taj manjak radne snage smanjuje ekonomsku i društvenu kvalitetu života Japana.</a:t>
            </a:r>
            <a:endParaRPr lang="hr-HR" sz="2000" dirty="0"/>
          </a:p>
        </p:txBody>
      </p:sp>
      <p:pic>
        <p:nvPicPr>
          <p:cNvPr id="3074" name="Picture 2" descr="Japan Travel Inspiration, Guides, &amp; Articles | Viator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84" y="3713175"/>
            <a:ext cx="7762914" cy="25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314584" y="6309360"/>
            <a:ext cx="773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Slika br. </a:t>
            </a:r>
            <a:r>
              <a:rPr lang="hr-HR" sz="900" dirty="0" smtClean="0"/>
              <a:t>11 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1520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636" y="635598"/>
            <a:ext cx="2618510" cy="785878"/>
          </a:xfrm>
        </p:spPr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357446" y="1712422"/>
            <a:ext cx="10365971" cy="336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hlinkClick r:id="rId2"/>
              </a:rPr>
              <a:t>Opadanje stanovništva Japana: očito problem, ali koje je rješenje? | Wilson centar (wilsoncenter.org</a:t>
            </a:r>
            <a:r>
              <a:rPr lang="hr-HR" dirty="0" smtClean="0">
                <a:hlinkClick r:id="rId2"/>
              </a:rPr>
              <a:t>)</a:t>
            </a:r>
            <a:endParaRPr lang="hr-H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hlinkClick r:id="rId3"/>
              </a:rPr>
              <a:t>Japan, zemlja staraca: Broj stanovnika od 75 i više godina porastao na 19,3 miliona | Demografija Vijesti | Al </a:t>
            </a:r>
            <a:r>
              <a:rPr lang="hr-HR" dirty="0" err="1" smtClean="0">
                <a:hlinkClick r:id="rId3"/>
              </a:rPr>
              <a:t>Jazeera</a:t>
            </a:r>
            <a:endParaRPr lang="hr-H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landgeist.com/category/asia/</a:t>
            </a:r>
            <a:endParaRPr lang="hr-H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repozitorij.pmf.unizg.hr/islandora/object/pmf%3A8268/datastream/PDF/view</a:t>
            </a:r>
            <a:endParaRPr lang="hr-H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Why Japan is Shrinking Fast (youtube.com</a:t>
            </a:r>
            <a:r>
              <a:rPr lang="en-US" dirty="0" smtClean="0">
                <a:hlinkClick r:id="rId6"/>
              </a:rPr>
              <a:t>)</a:t>
            </a:r>
            <a:endParaRPr lang="hr-H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hlinkClick r:id="rId7"/>
              </a:rPr>
              <a:t>https://</a:t>
            </a:r>
            <a:r>
              <a:rPr lang="hr-HR" dirty="0" smtClean="0">
                <a:hlinkClick r:id="rId7"/>
              </a:rPr>
              <a:t>www.monitor.hr/japan-odumire-ove-godine-rodilo-se-najmanje-beba-u-povijesti/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300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new things to do in Japan in 2022 -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65" y="3283089"/>
            <a:ext cx="5838306" cy="328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of Japan - My Crui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53" y="128657"/>
            <a:ext cx="3516169" cy="29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99011" y="1521229"/>
            <a:ext cx="5219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J</a:t>
            </a:r>
            <a:r>
              <a:rPr lang="hr-HR" sz="2000" dirty="0" smtClean="0"/>
              <a:t>edna od vodećih zemalja svijeta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122 milijuna stanovnika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Jedna od najgušće naseljenih zemalja sa najvećim stupnjem urbanizacije od 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Treća najveća ekonomska sila svijeta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J</a:t>
            </a:r>
            <a:r>
              <a:rPr lang="hr-HR" sz="2000" dirty="0" smtClean="0"/>
              <a:t>edna od četiri svjetskih sila autoindustrije, robotike i elektronike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8459228" y="3052257"/>
            <a:ext cx="70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Slika br. </a:t>
            </a:r>
            <a:r>
              <a:rPr lang="hr-HR" sz="900" dirty="0" smtClean="0"/>
              <a:t>1 </a:t>
            </a:r>
            <a:endParaRPr lang="hr-HR" sz="900" dirty="0"/>
          </a:p>
        </p:txBody>
      </p:sp>
      <p:sp>
        <p:nvSpPr>
          <p:cNvPr id="3" name="Pravokutnik 2"/>
          <p:cNvSpPr/>
          <p:nvPr/>
        </p:nvSpPr>
        <p:spPr>
          <a:xfrm>
            <a:off x="8447674" y="6567135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00" dirty="0"/>
              <a:t>Slika br. </a:t>
            </a:r>
            <a:r>
              <a:rPr lang="hr-HR" sz="900" dirty="0" smtClean="0"/>
              <a:t>2 </a:t>
            </a:r>
            <a:endParaRPr lang="hr-HR" sz="9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606829" y="615142"/>
            <a:ext cx="132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Japan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69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4971" y="494281"/>
            <a:ext cx="4783240" cy="636250"/>
          </a:xfrm>
        </p:spPr>
        <p:txBody>
          <a:bodyPr/>
          <a:lstStyle/>
          <a:p>
            <a:r>
              <a:rPr lang="hr-HR" sz="2800" dirty="0" smtClean="0"/>
              <a:t>Istraživačka pitanja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4971" y="1130530"/>
            <a:ext cx="7850636" cy="21066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Kako promjena dobne strukture stanovništva utječe na gospodarski razvoj </a:t>
            </a:r>
            <a:r>
              <a:rPr lang="hr-HR" dirty="0"/>
              <a:t>J</a:t>
            </a:r>
            <a:r>
              <a:rPr lang="hr-HR" dirty="0" smtClean="0"/>
              <a:t>apana?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Koji su uzroci takve demografske promjene?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Kako će se Japan prilagoditi tim promjenama?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44971" y="3836637"/>
            <a:ext cx="1990164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457200">
              <a:spcBef>
                <a:spcPct val="0"/>
              </a:spcBef>
              <a:buNone/>
              <a:defRPr sz="3200" b="0" i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dirty="0"/>
              <a:t>Hipoteza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44971" y="4447307"/>
            <a:ext cx="6844796" cy="61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2000" b="0" i="0">
                <a:latin typeface="+mj-lt"/>
                <a:ea typeface="+mj-ea"/>
                <a:cs typeface="+mj-cs"/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hr-HR" dirty="0"/>
              <a:t>Promjena u strukturi </a:t>
            </a:r>
            <a:r>
              <a:rPr lang="hr-HR" dirty="0" smtClean="0"/>
              <a:t>stanovništva Japana </a:t>
            </a:r>
            <a:r>
              <a:rPr lang="hr-HR" dirty="0"/>
              <a:t>utječe </a:t>
            </a:r>
            <a:r>
              <a:rPr lang="hr-HR" dirty="0" smtClean="0"/>
              <a:t>na njegov </a:t>
            </a:r>
            <a:r>
              <a:rPr lang="hr-HR" dirty="0"/>
              <a:t>gospodarski i društveni </a:t>
            </a:r>
            <a:r>
              <a:rPr lang="hr-HR" dirty="0" smtClean="0"/>
              <a:t>život.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00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3" y="461032"/>
            <a:ext cx="3235932" cy="553122"/>
          </a:xfrm>
        </p:spPr>
        <p:txBody>
          <a:bodyPr/>
          <a:lstStyle/>
          <a:p>
            <a:r>
              <a:rPr lang="hr-HR" sz="2800" dirty="0"/>
              <a:t>N</a:t>
            </a:r>
            <a:r>
              <a:rPr lang="hr-HR" sz="2800" dirty="0" smtClean="0"/>
              <a:t>ačin istraživanja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6113" y="1338023"/>
            <a:ext cx="9196156" cy="24692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Proučavamo dobnu strukturu japanskog stanovništva kroz godine, </a:t>
            </a:r>
            <a:r>
              <a:rPr lang="en-US" dirty="0" err="1" smtClean="0"/>
              <a:t>prikazujemo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grafovima</a:t>
            </a:r>
            <a:r>
              <a:rPr lang="hr-HR" dirty="0" smtClean="0"/>
              <a:t> i uspoređujemo ju sa razvijenosti gospodarstva, kulturnim razvojem i životnim standardom stanovništva Japana. Na mrežnim stranicama proučavamo uzroke te promjene i zaključujemo koji su daljnji planovi za poboljšanje strukture stanovništva.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46113" y="4048299"/>
            <a:ext cx="494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Razlozi odabira teme: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err="1" smtClean="0"/>
              <a:t>Z</a:t>
            </a:r>
            <a:r>
              <a:rPr lang="en-US" sz="2000" dirty="0" err="1" smtClean="0"/>
              <a:t>animljiva</a:t>
            </a:r>
            <a:r>
              <a:rPr lang="en-US" sz="2000" dirty="0" smtClean="0"/>
              <a:t> tem</a:t>
            </a:r>
            <a:r>
              <a:rPr lang="hr-HR" sz="2000" dirty="0" smtClean="0"/>
              <a:t>a i država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Problem</a:t>
            </a:r>
            <a:r>
              <a:rPr lang="hr-HR" sz="2000" dirty="0" smtClean="0"/>
              <a:t> sa kojim se suočava i naša zemlja</a:t>
            </a:r>
          </a:p>
        </p:txBody>
      </p:sp>
    </p:spTree>
    <p:extLst>
      <p:ext uri="{BB962C8B-B14F-4D97-AF65-F5344CB8AC3E}">
        <p14:creationId xmlns:p14="http://schemas.microsoft.com/office/powerpoint/2010/main" val="9961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21" y="1154423"/>
            <a:ext cx="6761317" cy="486814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912821" y="6253403"/>
            <a:ext cx="3591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https://</a:t>
            </a:r>
            <a:r>
              <a:rPr lang="hr-HR" sz="900" dirty="0" smtClean="0"/>
              <a:t>landgeist.com/2023/07/08/life-expectancy-in-asia-2/</a:t>
            </a:r>
            <a:endParaRPr lang="hr-HR" sz="9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349135" y="1362241"/>
            <a:ext cx="4380806" cy="393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>
                <a:latin typeface="+mj-lt"/>
                <a:ea typeface="+mj-ea"/>
                <a:cs typeface="+mj-cs"/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Najduži</a:t>
            </a:r>
            <a:r>
              <a:rPr lang="en-US" sz="2000" dirty="0" smtClean="0"/>
              <a:t> o</a:t>
            </a:r>
            <a:r>
              <a:rPr lang="hr-HR" sz="2000" dirty="0" smtClean="0"/>
              <a:t>č</a:t>
            </a:r>
            <a:r>
              <a:rPr lang="en-US" sz="2000" dirty="0" err="1" smtClean="0"/>
              <a:t>ekivani</a:t>
            </a:r>
            <a:r>
              <a:rPr lang="hr-HR" sz="2000" dirty="0" smtClean="0"/>
              <a:t> </a:t>
            </a:r>
            <a:r>
              <a:rPr lang="hr-HR" sz="2000" dirty="0"/>
              <a:t>životni </a:t>
            </a:r>
            <a:r>
              <a:rPr lang="hr-HR" sz="2000" dirty="0" smtClean="0"/>
              <a:t>vijek</a:t>
            </a:r>
            <a:r>
              <a:rPr lang="en-US" sz="2000" dirty="0" smtClean="0"/>
              <a:t> u </a:t>
            </a:r>
            <a:r>
              <a:rPr lang="en-US" sz="2000" dirty="0" err="1" smtClean="0"/>
              <a:t>svijetu</a:t>
            </a:r>
            <a:r>
              <a:rPr lang="en-US" sz="2000" dirty="0"/>
              <a:t> </a:t>
            </a:r>
            <a:r>
              <a:rPr lang="hr-HR" sz="2000" dirty="0"/>
              <a:t>–</a:t>
            </a:r>
            <a:r>
              <a:rPr lang="hr-HR" sz="2000" dirty="0" smtClean="0"/>
              <a:t> </a:t>
            </a:r>
            <a:r>
              <a:rPr lang="hr-HR" sz="2000" dirty="0"/>
              <a:t>85 godina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Europa: </a:t>
            </a:r>
            <a:r>
              <a:rPr lang="hr-HR" sz="2000" dirty="0"/>
              <a:t>80,1 godina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Hrvatska: </a:t>
            </a:r>
            <a:r>
              <a:rPr lang="hr-HR" sz="2000" dirty="0"/>
              <a:t>77,8 godina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Najkraći </a:t>
            </a:r>
            <a:r>
              <a:rPr lang="hr-HR" sz="2000" dirty="0"/>
              <a:t>očekivani životni </a:t>
            </a:r>
            <a:r>
              <a:rPr lang="hr-HR" sz="2000" dirty="0" smtClean="0"/>
              <a:t>vijek u svijetu: </a:t>
            </a:r>
            <a:r>
              <a:rPr lang="hr-HR" sz="2000" dirty="0" err="1"/>
              <a:t>Chad</a:t>
            </a:r>
            <a:r>
              <a:rPr lang="hr-HR" sz="2000" dirty="0"/>
              <a:t> </a:t>
            </a:r>
            <a:r>
              <a:rPr lang="hr-HR" sz="2000" dirty="0" smtClean="0"/>
              <a:t>(54 godine)</a:t>
            </a:r>
            <a:endParaRPr lang="hr-HR" sz="20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846319" y="6022571"/>
            <a:ext cx="2754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Slika</a:t>
            </a:r>
            <a:r>
              <a:rPr lang="en-US" sz="1000" dirty="0" smtClean="0"/>
              <a:t> br. </a:t>
            </a:r>
            <a:r>
              <a:rPr lang="hr-HR" sz="1000" dirty="0" smtClean="0"/>
              <a:t>3</a:t>
            </a:r>
            <a:r>
              <a:rPr lang="en-US" sz="1000" dirty="0" smtClean="0"/>
              <a:t> </a:t>
            </a:r>
            <a:r>
              <a:rPr lang="hr-HR" sz="1000" dirty="0"/>
              <a:t>Očekivano trajanje života u </a:t>
            </a:r>
            <a:r>
              <a:rPr lang="hr-HR" sz="1000" dirty="0" smtClean="0"/>
              <a:t>Aziji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9470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 Japanu raste broj stogodišnjaka: Više od 67 tisuća ljudi tamo je staro  preko stotinu godina - Novi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81" y="3329633"/>
            <a:ext cx="4574367" cy="32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99010" y="565265"/>
            <a:ext cx="402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Razlozi dugovječnosti: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99010" y="1512918"/>
            <a:ext cx="5527964" cy="441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r-Latn-RS"/>
            </a:defPPr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2400" b="0" i="0">
                <a:latin typeface="+mj-lt"/>
                <a:ea typeface="+mj-ea"/>
                <a:cs typeface="+mj-cs"/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hr-HR" sz="2000" dirty="0"/>
              <a:t>Dugo </a:t>
            </a:r>
            <a:r>
              <a:rPr lang="hr-HR" sz="2000" dirty="0" smtClean="0"/>
              <a:t>razdoblje </a:t>
            </a:r>
            <a:r>
              <a:rPr lang="hr-HR" sz="2000" dirty="0"/>
              <a:t>mira nakon drugog svjetskog </a:t>
            </a:r>
            <a:r>
              <a:rPr lang="hr-HR" sz="2000" dirty="0" smtClean="0"/>
              <a:t>rata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Uravnotežena i zdrava prehrana</a:t>
            </a:r>
          </a:p>
          <a:p>
            <a:endParaRPr lang="hr-HR" sz="2000" dirty="0"/>
          </a:p>
          <a:p>
            <a:r>
              <a:rPr lang="hr-HR" sz="2000" dirty="0"/>
              <a:t>Aktivan način života</a:t>
            </a:r>
          </a:p>
          <a:p>
            <a:endParaRPr lang="hr-HR" sz="2000" dirty="0"/>
          </a:p>
          <a:p>
            <a:r>
              <a:rPr lang="hr-HR" sz="2000" dirty="0"/>
              <a:t>Svakodnevna tjelesna </a:t>
            </a:r>
            <a:r>
              <a:rPr lang="hr-HR" sz="2000" dirty="0" smtClean="0"/>
              <a:t>aktivnost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/>
              <a:t>Vrhunska medicinska tehnologija i </a:t>
            </a:r>
            <a:r>
              <a:rPr lang="hr-HR" sz="2000" dirty="0" smtClean="0"/>
              <a:t>skrb</a:t>
            </a:r>
            <a:endParaRPr lang="hr-HR" sz="2000" dirty="0"/>
          </a:p>
        </p:txBody>
      </p:sp>
      <p:pic>
        <p:nvPicPr>
          <p:cNvPr id="2054" name="Picture 6" descr="Japan – zemlja dugovječnosti | Katolički tjedn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95" r="-941" b="5217"/>
          <a:stretch/>
        </p:blipFill>
        <p:spPr bwMode="auto">
          <a:xfrm>
            <a:off x="6491053" y="166255"/>
            <a:ext cx="4455625" cy="29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491053" y="3098801"/>
            <a:ext cx="1263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Slika</a:t>
            </a:r>
            <a:r>
              <a:rPr lang="en-US" sz="900" dirty="0" smtClean="0"/>
              <a:t> br. </a:t>
            </a:r>
            <a:r>
              <a:rPr lang="hr-HR" sz="900" dirty="0" smtClean="0"/>
              <a:t>4</a:t>
            </a:r>
            <a:endParaRPr lang="hr-HR" sz="9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6431681" y="6598459"/>
            <a:ext cx="1354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Slika</a:t>
            </a:r>
            <a:r>
              <a:rPr lang="en-US" sz="900" dirty="0" smtClean="0"/>
              <a:t> br. </a:t>
            </a:r>
            <a:r>
              <a:rPr lang="hr-HR" sz="900" dirty="0" smtClean="0"/>
              <a:t>5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0557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6084"/>
              </p:ext>
            </p:extLst>
          </p:nvPr>
        </p:nvGraphicFramePr>
        <p:xfrm>
          <a:off x="6621258" y="842775"/>
          <a:ext cx="511417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06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Godina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0-14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15-64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&gt;65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1965.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25,6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68,1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6,3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1970.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23,9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69,0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7,1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1975.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24,3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67,7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7,9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1980.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23,5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67,4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9,1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1985.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21,5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68,2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10,3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1990.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18,2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69,7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12,1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1995.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16,0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69,5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14,6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2000.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14,6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68,1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17,4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2005.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66,1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2010.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63,8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2015.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26,6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en-US" dirty="0" smtClean="0"/>
                        <a:t>2020.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11,92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58,</a:t>
                      </a:r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</a:t>
                      </a:r>
                      <a:r>
                        <a:rPr lang="hr-HR" dirty="0" smtClean="0"/>
                        <a:t>58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r>
                        <a:rPr lang="hr-HR" dirty="0" smtClean="0"/>
                        <a:t>2022.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11,62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58,45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29,92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6621258" y="6401111"/>
            <a:ext cx="5085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https://</a:t>
            </a:r>
            <a:r>
              <a:rPr lang="hr-HR" sz="800" dirty="0" smtClean="0"/>
              <a:t>www.htz.hr/sites/default/files/2021-01/Japan_profil_2020.pd</a:t>
            </a:r>
            <a:r>
              <a:rPr lang="en-US" sz="800" dirty="0" smtClean="0"/>
              <a:t>f</a:t>
            </a:r>
            <a:endParaRPr lang="hr-HR" sz="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6353725" y="396499"/>
            <a:ext cx="564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Dobni</a:t>
            </a:r>
            <a:r>
              <a:rPr lang="en-US" dirty="0" smtClean="0"/>
              <a:t> </a:t>
            </a:r>
            <a:r>
              <a:rPr lang="en-US" dirty="0" err="1" smtClean="0"/>
              <a:t>sastav</a:t>
            </a:r>
            <a:r>
              <a:rPr lang="en-US" dirty="0" smtClean="0"/>
              <a:t> </a:t>
            </a:r>
            <a:r>
              <a:rPr lang="en-US" dirty="0" err="1" smtClean="0"/>
              <a:t>stanovni</a:t>
            </a:r>
            <a:r>
              <a:rPr lang="hr-HR" dirty="0" err="1" smtClean="0"/>
              <a:t>štva</a:t>
            </a:r>
            <a:r>
              <a:rPr lang="hr-HR" dirty="0" smtClean="0"/>
              <a:t> Japana 1965. – 202</a:t>
            </a:r>
            <a:r>
              <a:rPr lang="en-US" dirty="0" smtClean="0"/>
              <a:t>2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2" name="TekstniOkvir 1"/>
          <p:cNvSpPr txBox="1"/>
          <p:nvPr/>
        </p:nvSpPr>
        <p:spPr>
          <a:xfrm>
            <a:off x="6621258" y="6012986"/>
            <a:ext cx="5370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Population </a:t>
            </a:r>
            <a:r>
              <a:rPr lang="en-US" sz="800" dirty="0"/>
              <a:t>statistics of Japan 2017: Table 2.6 Indicators on Age Structure of Population 1884-2015, National Institute of Population and Social Security Research, Tokyo</a:t>
            </a:r>
            <a:endParaRPr lang="hr-HR" sz="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432261" y="219320"/>
            <a:ext cx="59214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Konstantni porast starije populacije u </a:t>
            </a:r>
            <a:r>
              <a:rPr lang="hr-HR" sz="2000" dirty="0"/>
              <a:t>J</a:t>
            </a:r>
            <a:r>
              <a:rPr lang="hr-HR" sz="2000" dirty="0" smtClean="0"/>
              <a:t>apanu u posljednjih 6 desetljeća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Udio mladog stanovništva stalno opada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Današnja populacija </a:t>
            </a:r>
            <a:r>
              <a:rPr lang="hr-HR" sz="2000" dirty="0"/>
              <a:t>J</a:t>
            </a:r>
            <a:r>
              <a:rPr lang="hr-HR" sz="2000" dirty="0" smtClean="0"/>
              <a:t>apanaca najstarija u svijetu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1 od 4 stanovnika je stariji od 65 godina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2 milijuna Japanaca starije od 90 godina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80000 starije od 100 godina(20% svjetskih stogodišnjaka)</a:t>
            </a:r>
          </a:p>
        </p:txBody>
      </p:sp>
    </p:spTree>
    <p:extLst>
      <p:ext uri="{BB962C8B-B14F-4D97-AF65-F5344CB8AC3E}">
        <p14:creationId xmlns:p14="http://schemas.microsoft.com/office/powerpoint/2010/main" val="27959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64" y="1092777"/>
            <a:ext cx="5868219" cy="372479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888464" y="5095703"/>
            <a:ext cx="502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Population statistics of Japan 2017: Table 3.1 Vital Rates: 1873-2015, National Institute of Population and Social Security Research, Tokyo</a:t>
            </a:r>
            <a:endParaRPr lang="hr-HR" sz="9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888464" y="307571"/>
            <a:ext cx="586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Kretanje </a:t>
            </a:r>
            <a:r>
              <a:rPr lang="hr-HR" dirty="0" smtClean="0"/>
              <a:t>stope </a:t>
            </a:r>
            <a:r>
              <a:rPr lang="hr-HR" dirty="0"/>
              <a:t>nataliteta i mortaliteta Japana </a:t>
            </a:r>
            <a:r>
              <a:rPr lang="hr-HR" dirty="0" smtClean="0"/>
              <a:t>1947.</a:t>
            </a:r>
            <a:r>
              <a:rPr lang="en-US" dirty="0" smtClean="0"/>
              <a:t> </a:t>
            </a:r>
            <a:r>
              <a:rPr lang="hr-HR" dirty="0" smtClean="0"/>
              <a:t>–</a:t>
            </a:r>
            <a:r>
              <a:rPr lang="en-US" dirty="0" smtClean="0"/>
              <a:t> </a:t>
            </a:r>
            <a:r>
              <a:rPr lang="hr-HR" dirty="0" smtClean="0"/>
              <a:t>2016</a:t>
            </a:r>
            <a:r>
              <a:rPr lang="hr-HR" dirty="0"/>
              <a:t>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81890" y="804274"/>
            <a:ext cx="46135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V</a:t>
            </a:r>
            <a:r>
              <a:rPr lang="hr-HR" sz="2000" dirty="0" smtClean="0"/>
              <a:t>rhunac rasta 1920-tih prosjek žena ima petero djece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Početak pada nataliteta 1950.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1960. – dva djeteta po ženi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1974</a:t>
            </a:r>
            <a:r>
              <a:rPr lang="en-US" sz="2000" dirty="0" smtClean="0"/>
              <a:t>.</a:t>
            </a:r>
            <a:r>
              <a:rPr lang="hr-HR" sz="2000" dirty="0" smtClean="0"/>
              <a:t> – manje od dvoje djece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2006. – stopa nataliteta = stopa mortaliteta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2008. najviše stan. – 128 </a:t>
            </a:r>
            <a:r>
              <a:rPr lang="hr-HR" sz="2000" dirty="0" err="1" smtClean="0"/>
              <a:t>mil</a:t>
            </a:r>
            <a:r>
              <a:rPr lang="hr-HR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Predviđa se smanjenje stanovništva za jednu trećinu do 2060. godine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888464" y="4864871"/>
            <a:ext cx="31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Slika br. 6 Graf stope nataliteta i mortaliteta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10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573578" y="374073"/>
            <a:ext cx="435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Z</a:t>
            </a:r>
            <a:r>
              <a:rPr lang="hr-HR" sz="2800" dirty="0" err="1" smtClean="0"/>
              <a:t>ašto</a:t>
            </a:r>
            <a:r>
              <a:rPr lang="hr-HR" sz="2800" dirty="0" smtClean="0"/>
              <a:t> tako malo djece?</a:t>
            </a:r>
            <a:endParaRPr lang="hr-HR" sz="2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73578" y="1172095"/>
            <a:ext cx="47964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Puno nesigurnosti oko stalnog zaposlenja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40% nisu stalno zaposleni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Mala zarada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Dugo radno vrijeme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Svaki četvrti zaposlenik radi 60 sati tjedno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3 od 10 žena ne uzimaju </a:t>
            </a:r>
            <a:r>
              <a:rPr lang="hr-HR" sz="2000" dirty="0" err="1" smtClean="0"/>
              <a:t>porodiljni</a:t>
            </a:r>
            <a:r>
              <a:rPr lang="hr-HR" sz="2000" dirty="0" smtClean="0"/>
              <a:t> dopust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Sve manji interes za zasnivanje veza i obitelji</a:t>
            </a:r>
          </a:p>
        </p:txBody>
      </p:sp>
      <p:pic>
        <p:nvPicPr>
          <p:cNvPr id="1028" name="Picture 4" descr="Kako izgledaju kineski i japanci. Razlika između Kineza i Japan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82" y="216131"/>
            <a:ext cx="4783944" cy="30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Životni stil života u Japanu. Savjeti iz Japanaca za dug i zdrav živ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58" y="3525556"/>
            <a:ext cx="4601672" cy="30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7980824" y="3294724"/>
            <a:ext cx="767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Slika br. 7 </a:t>
            </a:r>
            <a:endParaRPr lang="hr-HR" sz="9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7942235" y="6595839"/>
            <a:ext cx="767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Slika br. 8 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33339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1312</TotalTime>
  <Words>767</Words>
  <Application>Microsoft Office PowerPoint</Application>
  <PresentationFormat>Široki zaslon</PresentationFormat>
  <Paragraphs>188</Paragraphs>
  <Slides>14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Posljedice promjene dobne strukture Japanskog stanovništva</vt:lpstr>
      <vt:lpstr>PowerPoint prezentacija</vt:lpstr>
      <vt:lpstr>Istraživačka pitanja</vt:lpstr>
      <vt:lpstr>Način istraživanja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Budućnost Japana</vt:lpstr>
      <vt:lpstr>PowerPoint prezentacija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Posljedice promjene dobne strukture Japanskog stanovništva</dc:title>
  <dc:creator>Microsoftov račun</dc:creator>
  <cp:lastModifiedBy>ANAMARIJA KONČIĆ</cp:lastModifiedBy>
  <cp:revision>136</cp:revision>
  <dcterms:created xsi:type="dcterms:W3CDTF">2024-01-06T13:40:49Z</dcterms:created>
  <dcterms:modified xsi:type="dcterms:W3CDTF">2024-01-21T17:28:54Z</dcterms:modified>
</cp:coreProperties>
</file>