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4" r:id="rId9"/>
    <p:sldId id="265" r:id="rId10"/>
    <p:sldId id="260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5050"/>
    <a:srgbClr val="E1CDCC"/>
    <a:srgbClr val="EDE6D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rednji stil 2 - Isticanj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8" d="100"/>
          <a:sy n="88" d="100"/>
        </p:scale>
        <p:origin x="451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Radni_list_programa_Microsoft_Excel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r-H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r-Latn-R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Udio sirove nafte u svijetu</c:v>
                </c:pt>
              </c:strCache>
            </c:strRef>
          </c:tx>
          <c:spPr>
            <a:solidFill>
              <a:schemeClr val="accent1"/>
            </a:solidFill>
            <a:ln w="19050">
              <a:solidFill>
                <a:schemeClr val="lt1"/>
              </a:solidFill>
            </a:ln>
            <a:effectLst/>
          </c:spPr>
          <c:invertIfNegative val="0"/>
          <c:cat>
            <c:strRef>
              <c:f>List1!$A$2:$A$12</c:f>
              <c:strCache>
                <c:ptCount val="11"/>
                <c:pt idx="0">
                  <c:v>Saudijska Arabija </c:v>
                </c:pt>
                <c:pt idx="1">
                  <c:v>Iran</c:v>
                </c:pt>
                <c:pt idx="2">
                  <c:v>Irak</c:v>
                </c:pt>
                <c:pt idx="3">
                  <c:v>Kuvajt</c:v>
                </c:pt>
                <c:pt idx="4">
                  <c:v>UAE</c:v>
                </c:pt>
                <c:pt idx="5">
                  <c:v>Ruska federacija</c:v>
                </c:pt>
                <c:pt idx="6">
                  <c:v>Kazahstan</c:v>
                </c:pt>
                <c:pt idx="7">
                  <c:v>Kina</c:v>
                </c:pt>
                <c:pt idx="8">
                  <c:v>Katar</c:v>
                </c:pt>
                <c:pt idx="9">
                  <c:v>Ostala Azija</c:v>
                </c:pt>
                <c:pt idx="10">
                  <c:v>Ostali svijet</c:v>
                </c:pt>
              </c:strCache>
            </c:strRef>
          </c:cat>
          <c:val>
            <c:numRef>
              <c:f>List1!$B$2:$B$12</c:f>
              <c:numCache>
                <c:formatCode>0.00%</c:formatCode>
                <c:ptCount val="11"/>
                <c:pt idx="0">
                  <c:v>0.15</c:v>
                </c:pt>
                <c:pt idx="1">
                  <c:v>8.7400000000000005E-2</c:v>
                </c:pt>
                <c:pt idx="2">
                  <c:v>8.1500000000000003E-2</c:v>
                </c:pt>
                <c:pt idx="3">
                  <c:v>5.7000000000000002E-2</c:v>
                </c:pt>
                <c:pt idx="4">
                  <c:v>5.5E-2</c:v>
                </c:pt>
                <c:pt idx="5">
                  <c:v>4.4999999999999998E-2</c:v>
                </c:pt>
                <c:pt idx="6">
                  <c:v>3.2000000000000001E-2</c:v>
                </c:pt>
                <c:pt idx="7">
                  <c:v>3.2000000000000001E-2</c:v>
                </c:pt>
                <c:pt idx="8">
                  <c:v>3.2000000000000001E-2</c:v>
                </c:pt>
                <c:pt idx="9">
                  <c:v>2.1299999999999999E-2</c:v>
                </c:pt>
                <c:pt idx="10">
                  <c:v>0.45729999999999998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71E-41F4-8AFA-8943754C0AD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128600800"/>
        <c:axId val="952097872"/>
      </c:barChart>
      <c:catAx>
        <c:axId val="112860080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952097872"/>
        <c:crosses val="autoZero"/>
        <c:auto val="1"/>
        <c:lblAlgn val="ctr"/>
        <c:lblOffset val="100"/>
        <c:noMultiLvlLbl val="0"/>
      </c:catAx>
      <c:valAx>
        <c:axId val="95209787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%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112860080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r-Latn-RS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sr-Latn-R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r-HR"/>
              <a:t>Kliknite da biste uredili stil podnaslova matrice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5D4420-35BA-4E95-93EE-DBE140BC121D}" type="datetimeFigureOut">
              <a:rPr lang="hr-HR" smtClean="0"/>
              <a:t>10.1.2024.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9B5F4FF9-280A-4AF1-9216-3BBAD6AC7DFD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3599507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slov i o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5D4420-35BA-4E95-93EE-DBE140BC121D}" type="datetimeFigureOut">
              <a:rPr lang="hr-HR" smtClean="0"/>
              <a:t>10.1.2024.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9B5F4FF9-280A-4AF1-9216-3BBAD6AC7DFD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8897791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5D4420-35BA-4E95-93EE-DBE140BC121D}" type="datetimeFigureOut">
              <a:rPr lang="hr-HR" smtClean="0"/>
              <a:t>10.1.2024.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9B5F4FF9-280A-4AF1-9216-3BBAD6AC7DFD}" type="slidenum">
              <a:rPr lang="hr-HR" smtClean="0"/>
              <a:t>‹#›</a:t>
            </a:fld>
            <a:endParaRPr lang="hr-HR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04334003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ica s nazi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hr-HR"/>
              <a:t>Kliknite da biste uredili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5D4420-35BA-4E95-93EE-DBE140BC121D}" type="datetimeFigureOut">
              <a:rPr lang="hr-HR" smtClean="0"/>
              <a:t>10.1.2024.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9B5F4FF9-280A-4AF1-9216-3BBAD6AC7DFD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72187630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ica s nazivom cita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hr-HR"/>
              <a:t>Kliknite da biste uredili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5D4420-35BA-4E95-93EE-DBE140BC121D}" type="datetimeFigureOut">
              <a:rPr lang="hr-HR" smtClean="0"/>
              <a:t>10.1.2024.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9B5F4FF9-280A-4AF1-9216-3BBAD6AC7DFD}" type="slidenum">
              <a:rPr lang="hr-HR" smtClean="0"/>
              <a:t>‹#›</a:t>
            </a:fld>
            <a:endParaRPr lang="hr-HR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580430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ili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hr-HR"/>
              <a:t>Kliknite da biste uredili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5D4420-35BA-4E95-93EE-DBE140BC121D}" type="datetimeFigureOut">
              <a:rPr lang="hr-HR" smtClean="0"/>
              <a:t>10.1.2024.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9B5F4FF9-280A-4AF1-9216-3BBAD6AC7DFD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16721025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5D4420-35BA-4E95-93EE-DBE140BC121D}" type="datetimeFigureOut">
              <a:rPr lang="hr-HR" smtClean="0"/>
              <a:t>10.1.2024.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F4FF9-280A-4AF1-9216-3BBAD6AC7DFD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78212356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5D4420-35BA-4E95-93EE-DBE140BC121D}" type="datetimeFigureOut">
              <a:rPr lang="hr-HR" smtClean="0"/>
              <a:t>10.1.2024.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F4FF9-280A-4AF1-9216-3BBAD6AC7DFD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5655152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5D4420-35BA-4E95-93EE-DBE140BC121D}" type="datetimeFigureOut">
              <a:rPr lang="hr-HR" smtClean="0"/>
              <a:t>10.1.2024.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F4FF9-280A-4AF1-9216-3BBAD6AC7DFD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2097542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5D4420-35BA-4E95-93EE-DBE140BC121D}" type="datetimeFigureOut">
              <a:rPr lang="hr-HR" smtClean="0"/>
              <a:t>10.1.2024.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9B5F4FF9-280A-4AF1-9216-3BBAD6AC7DFD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8892040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5D4420-35BA-4E95-93EE-DBE140BC121D}" type="datetimeFigureOut">
              <a:rPr lang="hr-HR" smtClean="0"/>
              <a:t>10.1.2024.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9B5F4FF9-280A-4AF1-9216-3BBAD6AC7DFD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9250578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5D4420-35BA-4E95-93EE-DBE140BC121D}" type="datetimeFigureOut">
              <a:rPr lang="hr-HR" smtClean="0"/>
              <a:t>10.1.2024.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9B5F4FF9-280A-4AF1-9216-3BBAD6AC7DFD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9637424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5D4420-35BA-4E95-93EE-DBE140BC121D}" type="datetimeFigureOut">
              <a:rPr lang="hr-HR" smtClean="0"/>
              <a:t>10.1.2024.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F4FF9-280A-4AF1-9216-3BBAD6AC7DFD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3399931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5D4420-35BA-4E95-93EE-DBE140BC121D}" type="datetimeFigureOut">
              <a:rPr lang="hr-HR" smtClean="0"/>
              <a:t>10.1.2024.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F4FF9-280A-4AF1-9216-3BBAD6AC7DFD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6747559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5D4420-35BA-4E95-93EE-DBE140BC121D}" type="datetimeFigureOut">
              <a:rPr lang="hr-HR" smtClean="0"/>
              <a:t>10.1.2024.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F4FF9-280A-4AF1-9216-3BBAD6AC7DFD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4056106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r-HR"/>
              <a:t>Kliknite ikonu da biste dodali  sliku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5D4420-35BA-4E95-93EE-DBE140BC121D}" type="datetimeFigureOut">
              <a:rPr lang="hr-HR" smtClean="0"/>
              <a:t>10.1.2024.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9B5F4FF9-280A-4AF1-9216-3BBAD6AC7DFD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2689375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5D4420-35BA-4E95-93EE-DBE140BC121D}" type="datetimeFigureOut">
              <a:rPr lang="hr-HR" smtClean="0"/>
              <a:t>10.1.2024.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9B5F4FF9-280A-4AF1-9216-3BBAD6AC7DFD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0867639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bioteka.hr/modules/okolis/article.php?storyid=9" TargetMode="External"/><Relationship Id="rId3" Type="http://schemas.openxmlformats.org/officeDocument/2006/relationships/hyperlink" Target="https://lidermedia.hr/biznis-i-politika/hup-cijena-nafte-i-do-90-eura-po-barelu-do-kraja-2023-154204" TargetMode="External"/><Relationship Id="rId7" Type="http://schemas.openxmlformats.org/officeDocument/2006/relationships/hyperlink" Target="https://narod.hr/hrvatska/sto-je-frakiranje-nafte-i-uzrokuje-li-potrese-evo-sto-kaze-bivsi-direktor-ine-stern" TargetMode="External"/><Relationship Id="rId2" Type="http://schemas.openxmlformats.org/officeDocument/2006/relationships/hyperlink" Target="https://balkans.aljazeera.net/news/economy/2023/12/26/sad-je-najveci-svjetski-proizvodjac-nafte-u-2023-godini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eia.gov/energyexplained/oil-and-petroleum-products/oil-and-the-environment.php" TargetMode="External"/><Relationship Id="rId5" Type="http://schemas.openxmlformats.org/officeDocument/2006/relationships/hyperlink" Target="https://www.statista.com/statistics/326979/gross-domestic-product-gdp-in-iraq/" TargetMode="External"/><Relationship Id="rId4" Type="http://schemas.openxmlformats.org/officeDocument/2006/relationships/hyperlink" Target="https://www.worldeconomics.com/Country-Size/saudi%20arabia.aspx" TargetMode="External"/><Relationship Id="rId9" Type="http://schemas.openxmlformats.org/officeDocument/2006/relationships/hyperlink" Target="https://www.tportal.hr/biznis/clanak/zanima-vas-zasto-je-struja-iz-obnovljivih-izvora-papreno-skupa-ovdje-sve-pise-foto-20170905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oogle.com/url?sa=i&amp;url=https://www.quora.com/How-was-life-in-Saudi-Arabia-before-oil-was-found&amp;psig=AOvVaw27xAl87atHijaKJtdENAhV&amp;ust=1704460379981000&amp;source=images&amp;cd=vfe&amp;opi=89978449&amp;ved=0CBEQjRxqFwoTCIjy84bow4MDFQAAAAAdAAAAABBD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Relationship Id="rId5" Type="http://schemas.openxmlformats.org/officeDocument/2006/relationships/hyperlink" Target="https://www.google.com/url?sa=i&amp;url=https://www.istockphoto.com/photo/buildings-landmarks-gm1293325404-387775591&amp;psig=AOvVaw316CqEQA1vPEi9tHvNLqjJ&amp;ust=1704460844355000&amp;source=images&amp;cd=vfe&amp;opi=89978449&amp;ved=0CBEQjRxqFwoTCJjIrtHpw4MDFQAAAAAdAAAAABAj" TargetMode="External"/><Relationship Id="rId4" Type="http://schemas.openxmlformats.org/officeDocument/2006/relationships/image" Target="../media/image2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oogle.com/url?sa=i&amp;url=https://www.klix.ba/vijesti/svijet/ogromne-kolicine-nafte-se-svakodnevno-izlijevaju-u-meksicki-zalijev/150420063&amp;psig=AOvVaw3ue69NER6s36z6iDkIIDFt&amp;ust=1704553963079000&amp;source=images&amp;cd=vfe&amp;opi=89978449&amp;ved=0CBIQjRxqFwoTCMDD-cHExoMDFQAAAAAdAAAAABAu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oogle.com/url?sa=i&amp;url=https://www.klix.ba/biznis/bih-u-prvih-10-drzava-u-svijetu-po-proizvodnji-elektricne-energije-iz-obnovljivih-izvora/150424038&amp;psig=AOvVaw0fo6DUjQaIju6AGiyL4VyW&amp;ust=1704556110741000&amp;source=images&amp;cd=vfe&amp;opi=89978449&amp;ved=0CBIQjRxqFwoTCNCcxsfMxoMDFQAAAAAdAAAAABBP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google.com/url?sa=i&amp;url=https://www.hercegovina.info/vijesti/bih/evo-cije-solarne-biznise-u-hercegovini-sunce-jace-grije/217341/&amp;psig=AOvVaw23YXLVM3nmwu5aNOO-HePd&amp;ust=1704556763190000&amp;source=images&amp;cd=vfe&amp;opi=89978449&amp;ved=0CBIQjRxqFwoTCOiBiuLPxoMDFQAAAAAdAAAAABAD" TargetMode="External"/><Relationship Id="rId4" Type="http://schemas.openxmlformats.org/officeDocument/2006/relationships/image" Target="../media/image5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E48959A0-4F36-87CC-6AB4-C999A4C4732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737259" y="1652451"/>
            <a:ext cx="8915399" cy="2262781"/>
          </a:xfrm>
        </p:spPr>
        <p:txBody>
          <a:bodyPr/>
          <a:lstStyle/>
          <a:p>
            <a:r>
              <a:rPr lang="hr-HR" dirty="0"/>
              <a:t>Azijsko crno zlato</a:t>
            </a:r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B69F4D8F-3C77-C918-8FCE-1BEBFDEBF24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r-HR" dirty="0"/>
              <a:t>                                                         </a:t>
            </a:r>
          </a:p>
          <a:p>
            <a:r>
              <a:rPr lang="hr-HR" dirty="0"/>
              <a:t>                                                                         Juraj </a:t>
            </a:r>
            <a:r>
              <a:rPr lang="hr-HR" dirty="0" err="1"/>
              <a:t>Gross</a:t>
            </a:r>
            <a:r>
              <a:rPr lang="hr-HR" dirty="0"/>
              <a:t> 8.b</a:t>
            </a:r>
          </a:p>
        </p:txBody>
      </p:sp>
    </p:spTree>
    <p:extLst>
      <p:ext uri="{BB962C8B-B14F-4D97-AF65-F5344CB8AC3E}">
        <p14:creationId xmlns:p14="http://schemas.microsoft.com/office/powerpoint/2010/main" val="21417974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E8DFAA41-CB6F-D2C1-E607-63BA5FBBF5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Izvori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A1F1D2E0-B1D2-9D96-8FAC-E667177920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00151" y="1376677"/>
            <a:ext cx="8915400" cy="4553859"/>
          </a:xfrm>
        </p:spPr>
        <p:txBody>
          <a:bodyPr>
            <a:normAutofit fontScale="92500" lnSpcReduction="10000"/>
          </a:bodyPr>
          <a:lstStyle/>
          <a:p>
            <a:r>
              <a:rPr lang="hr-HR" dirty="0"/>
              <a:t>Udžbenik geografije u osmom razredu osnovne škole</a:t>
            </a:r>
          </a:p>
          <a:p>
            <a:r>
              <a:rPr lang="hr-HR" dirty="0">
                <a:hlinkClick r:id="rId2"/>
              </a:rPr>
              <a:t>https://balkans.aljazeera.net/news/economy/2023/12/26/sad-je-najveci-svjetski-proizvodjac-nafte-u-2023-godini</a:t>
            </a:r>
            <a:endParaRPr lang="hr-HR" dirty="0"/>
          </a:p>
          <a:p>
            <a:r>
              <a:rPr lang="hr-HR" dirty="0">
                <a:hlinkClick r:id="rId3"/>
              </a:rPr>
              <a:t>https://lidermedia.hr/biznis-i-politika/hup-cijena-nafte-i-do-90-eura-po-barelu-do-kraja-2023-154204</a:t>
            </a:r>
            <a:endParaRPr lang="hr-HR" dirty="0"/>
          </a:p>
          <a:p>
            <a:r>
              <a:rPr lang="hr-HR" dirty="0">
                <a:hlinkClick r:id="rId4"/>
              </a:rPr>
              <a:t>https://www.worldeconomics.com/Country-Size/saudi%20arabia.aspx</a:t>
            </a:r>
            <a:endParaRPr lang="hr-HR" dirty="0"/>
          </a:p>
          <a:p>
            <a:r>
              <a:rPr lang="hr-HR" dirty="0">
                <a:hlinkClick r:id="rId5"/>
              </a:rPr>
              <a:t>https://www.statista.com/statistics/326979/gross-domestic-product-gdp-in-iraq/</a:t>
            </a:r>
            <a:endParaRPr lang="hr-HR" dirty="0"/>
          </a:p>
          <a:p>
            <a:r>
              <a:rPr lang="hr-HR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6"/>
              </a:rPr>
              <a:t>https://www.eia.gov/energyexplained/oil-and-petroleum-products/oil-and-the-environment.php</a:t>
            </a:r>
            <a:endParaRPr lang="hr-HR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hr-HR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7"/>
              </a:rPr>
              <a:t>https://narod.hr/hrvatska/sto-je-frakiranje-nafte-i-uzrokuje-li-potrese-evo-sto-kaze-bivsi-direktor-ine-stern</a:t>
            </a:r>
            <a:endParaRPr lang="hr-HR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hr-HR" sz="1800" dirty="0">
                <a:solidFill>
                  <a:srgbClr val="FF505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8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https://www.bioteka.hr/modules/okolis/article.php?storyid=9</a:t>
            </a:r>
            <a:endParaRPr lang="hr-HR" sz="1800" dirty="0">
              <a:solidFill>
                <a:srgbClr val="FF505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hr-HR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9"/>
              </a:rPr>
              <a:t>https://www.tportal.hr/biznis/clanak/zanima-vas-zasto-je-struja-iz-obnovljivih-izvora-papreno-skupa-ovdje-sve-pise-foto-20170905</a:t>
            </a:r>
            <a:endParaRPr lang="hr-HR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hr-HR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hr-HR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hr-HR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hr-HR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hr-HR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hr-HR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hr-HR" dirty="0"/>
          </a:p>
          <a:p>
            <a:endParaRPr lang="hr-HR" dirty="0"/>
          </a:p>
        </p:txBody>
      </p:sp>
      <p:sp>
        <p:nvSpPr>
          <p:cNvPr id="6" name="TekstniOkvir 5">
            <a:extLst>
              <a:ext uri="{FF2B5EF4-FFF2-40B4-BE49-F238E27FC236}">
                <a16:creationId xmlns:a16="http://schemas.microsoft.com/office/drawing/2014/main" id="{338C2E3B-EF6F-CA3C-7ACE-746CB5293833}"/>
              </a:ext>
            </a:extLst>
          </p:cNvPr>
          <p:cNvSpPr txBox="1"/>
          <p:nvPr/>
        </p:nvSpPr>
        <p:spPr>
          <a:xfrm>
            <a:off x="1898469" y="5105401"/>
            <a:ext cx="2281645" cy="1524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2122707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DC4565E8-4F46-6849-E56C-EFA2FB9778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Istraživačka pitanja i hipoteza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CC3825C7-0C96-E6BC-309A-A45C1869BF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hr-HR" dirty="0"/>
              <a:t>Istraživačka pitanja: 1. Koliku zalihu nafte ima Azija?</a:t>
            </a:r>
          </a:p>
          <a:p>
            <a:pPr marL="0" indent="0">
              <a:buNone/>
            </a:pPr>
            <a:r>
              <a:rPr lang="hr-HR" dirty="0"/>
              <a:t>                                         2. Koliko je nafta Aziji gospodarski važna?</a:t>
            </a:r>
          </a:p>
          <a:p>
            <a:pPr marL="0" indent="0">
              <a:buNone/>
            </a:pPr>
            <a:r>
              <a:rPr lang="hr-HR" dirty="0"/>
              <a:t>                                         3. Kako crpljenje i iskorištavanje nafte utječe na okoliš?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hr-HR" dirty="0"/>
              <a:t>Hipoteza: U državama Azije nafta je gospodarski jako važna i ima veliki           utjecaj na gospodarski razvoj.</a:t>
            </a:r>
          </a:p>
          <a:p>
            <a:pPr marL="0" indent="0">
              <a:buNone/>
            </a:pPr>
            <a:endParaRPr lang="hr-HR" dirty="0"/>
          </a:p>
          <a:p>
            <a:pPr marL="0" indent="0">
              <a:buNone/>
            </a:pPr>
            <a:endParaRPr lang="hr-HR" dirty="0"/>
          </a:p>
          <a:p>
            <a:pPr marL="0" indent="0">
              <a:buNone/>
            </a:pP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3895145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C47640C9-DB88-D263-DFD7-B747D1A8A5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Tema, razlozi i način istraživanja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D967BF9C-1BB8-D84A-2214-08E3F2B271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hr-HR" dirty="0"/>
              <a:t>U ovom istraživačkom radu istražit ćemo bogatstvo nafte u državama Azije, gdje je u Aziji najveća, a gdje najmanja količina nafte. Kako te zalihe nafte utječu na gospodarstvo i kako njezino crpljenje i iskorištavanje utječe na okoliš.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hr-HR" dirty="0"/>
              <a:t>Razlog istraživanja: 1. Kako bi istražili utjecaj nafte na Azijsko gospodarstvo. </a:t>
            </a:r>
          </a:p>
          <a:p>
            <a:pPr marL="0" indent="0">
              <a:buNone/>
            </a:pPr>
            <a:r>
              <a:rPr lang="hr-HR" dirty="0"/>
              <a:t>                                       2. Kako bi istražili ekološki problem zbog iskorištavanja  </a:t>
            </a:r>
          </a:p>
          <a:p>
            <a:pPr marL="0" indent="0">
              <a:buNone/>
            </a:pPr>
            <a:r>
              <a:rPr lang="hr-HR" dirty="0"/>
              <a:t>                                           nafte.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hr-HR" dirty="0"/>
              <a:t>Način istraživanja: Uz pomoć udžbenika geografije u osmom razredu osnovne škole i mrežnih stranica.    </a:t>
            </a:r>
          </a:p>
        </p:txBody>
      </p:sp>
    </p:spTree>
    <p:extLst>
      <p:ext uri="{BB962C8B-B14F-4D97-AF65-F5344CB8AC3E}">
        <p14:creationId xmlns:p14="http://schemas.microsoft.com/office/powerpoint/2010/main" val="6021186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26F51C15-C34A-ABC5-33E8-2DF8FFAF4B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87977" y="641527"/>
            <a:ext cx="9538115" cy="1280890"/>
          </a:xfrm>
        </p:spPr>
        <p:txBody>
          <a:bodyPr/>
          <a:lstStyle/>
          <a:p>
            <a:r>
              <a:rPr lang="hr-HR" dirty="0"/>
              <a:t>Količina nafte u pojedinim državama Azije</a:t>
            </a:r>
          </a:p>
        </p:txBody>
      </p:sp>
      <p:graphicFrame>
        <p:nvGraphicFramePr>
          <p:cNvPr id="6" name="Rezervirano mjesto sadržaja 5">
            <a:extLst>
              <a:ext uri="{FF2B5EF4-FFF2-40B4-BE49-F238E27FC236}">
                <a16:creationId xmlns:a16="http://schemas.microsoft.com/office/drawing/2014/main" id="{91F42340-7E65-4829-9847-35B0F948EF9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75367609"/>
              </p:ext>
            </p:extLst>
          </p:nvPr>
        </p:nvGraphicFramePr>
        <p:xfrm>
          <a:off x="2488423" y="1539239"/>
          <a:ext cx="8937224" cy="377952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ekstniOkvir 6">
            <a:extLst>
              <a:ext uri="{FF2B5EF4-FFF2-40B4-BE49-F238E27FC236}">
                <a16:creationId xmlns:a16="http://schemas.microsoft.com/office/drawing/2014/main" id="{197E1F99-9584-E6D8-1EFF-B8BAC0BB3FEC}"/>
              </a:ext>
            </a:extLst>
          </p:cNvPr>
          <p:cNvSpPr txBox="1"/>
          <p:nvPr/>
        </p:nvSpPr>
        <p:spPr>
          <a:xfrm>
            <a:off x="2650646" y="5408022"/>
            <a:ext cx="861277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hr-HR" dirty="0"/>
              <a:t>Od velikih proizvođača najveći udio nafte je u Saudijskoj Arabiji (15,00%)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hr-HR" dirty="0"/>
              <a:t>Zadnje mjesto dijele Kazahstan, Kina i Katar (3,2%)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hr-HR" dirty="0"/>
              <a:t>Azija Ima najveću količinu nafte na svijetu (54,27%)</a:t>
            </a:r>
          </a:p>
        </p:txBody>
      </p:sp>
      <p:sp>
        <p:nvSpPr>
          <p:cNvPr id="8" name="TekstniOkvir 7">
            <a:extLst>
              <a:ext uri="{FF2B5EF4-FFF2-40B4-BE49-F238E27FC236}">
                <a16:creationId xmlns:a16="http://schemas.microsoft.com/office/drawing/2014/main" id="{3776457A-6CD0-1EE0-CDCD-E65D93E92B33}"/>
              </a:ext>
            </a:extLst>
          </p:cNvPr>
          <p:cNvSpPr txBox="1"/>
          <p:nvPr/>
        </p:nvSpPr>
        <p:spPr>
          <a:xfrm>
            <a:off x="8778239" y="4720140"/>
            <a:ext cx="341376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hr-HR" sz="800" dirty="0"/>
              <a:t>Izvor podataka: udžbenik geografije u 8. razredu osnovne škole</a:t>
            </a:r>
          </a:p>
        </p:txBody>
      </p:sp>
    </p:spTree>
    <p:extLst>
      <p:ext uri="{BB962C8B-B14F-4D97-AF65-F5344CB8AC3E}">
        <p14:creationId xmlns:p14="http://schemas.microsoft.com/office/powerpoint/2010/main" val="8133950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36DD8BB9-B350-4809-1AB9-26FC18A0C6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41714" y="624110"/>
            <a:ext cx="9866812" cy="1280890"/>
          </a:xfrm>
        </p:spPr>
        <p:txBody>
          <a:bodyPr/>
          <a:lstStyle/>
          <a:p>
            <a:r>
              <a:rPr lang="hr-HR" dirty="0"/>
              <a:t>Utjecaj nafte na gospodarstvo država Azije</a:t>
            </a:r>
            <a:br>
              <a:rPr lang="hr-HR" dirty="0"/>
            </a:br>
            <a:r>
              <a:rPr lang="hr-HR" dirty="0"/>
              <a:t>( na primjeru Saudijske Arabije i Iraka)</a:t>
            </a:r>
          </a:p>
        </p:txBody>
      </p:sp>
      <p:graphicFrame>
        <p:nvGraphicFramePr>
          <p:cNvPr id="4" name="Tablica 4">
            <a:extLst>
              <a:ext uri="{FF2B5EF4-FFF2-40B4-BE49-F238E27FC236}">
                <a16:creationId xmlns:a16="http://schemas.microsoft.com/office/drawing/2014/main" id="{07665B99-2D98-799D-D857-74242610D8C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7203855"/>
              </p:ext>
            </p:extLst>
          </p:nvPr>
        </p:nvGraphicFramePr>
        <p:xfrm>
          <a:off x="2699067" y="2317988"/>
          <a:ext cx="8804956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02478">
                  <a:extLst>
                    <a:ext uri="{9D8B030D-6E8A-4147-A177-3AD203B41FA5}">
                      <a16:colId xmlns:a16="http://schemas.microsoft.com/office/drawing/2014/main" val="3879464926"/>
                    </a:ext>
                  </a:extLst>
                </a:gridCol>
                <a:gridCol w="4402478">
                  <a:extLst>
                    <a:ext uri="{9D8B030D-6E8A-4147-A177-3AD203B41FA5}">
                      <a16:colId xmlns:a16="http://schemas.microsoft.com/office/drawing/2014/main" val="100324531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hr-HR" dirty="0"/>
                        <a:t>Saudijska Arabija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/>
                        <a:t>Irak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952811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hr-HR" dirty="0"/>
                        <a:t>10,2 mil.(6 mj.) i 9,2 mil.(6 mj.)-dnevno</a:t>
                      </a:r>
                    </a:p>
                  </a:txBody>
                  <a:tcPr>
                    <a:solidFill>
                      <a:srgbClr val="E1CD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hr-HR" dirty="0"/>
                        <a:t>4,3 mil.-dnevno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423389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hr-HR" dirty="0"/>
                    </a:p>
                  </a:txBody>
                  <a:tcPr>
                    <a:solidFill>
                      <a:srgbClr val="E1CDCC"/>
                    </a:solidFill>
                  </a:tcPr>
                </a:tc>
                <a:tc>
                  <a:txBody>
                    <a:bodyPr/>
                    <a:lstStyle/>
                    <a:p>
                      <a:endParaRPr lang="hr-H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38339295"/>
                  </a:ext>
                </a:extLst>
              </a:tr>
            </a:tbl>
          </a:graphicData>
        </a:graphic>
      </p:graphicFrame>
      <p:sp>
        <p:nvSpPr>
          <p:cNvPr id="10" name="TekstniOkvir 9">
            <a:extLst>
              <a:ext uri="{FF2B5EF4-FFF2-40B4-BE49-F238E27FC236}">
                <a16:creationId xmlns:a16="http://schemas.microsoft.com/office/drawing/2014/main" id="{A8401741-5D90-DFDB-6F8C-1172ED7D984C}"/>
              </a:ext>
            </a:extLst>
          </p:cNvPr>
          <p:cNvSpPr txBox="1"/>
          <p:nvPr/>
        </p:nvSpPr>
        <p:spPr>
          <a:xfrm>
            <a:off x="187234" y="2688828"/>
            <a:ext cx="2472053" cy="369332"/>
          </a:xfrm>
          <a:prstGeom prst="rect">
            <a:avLst/>
          </a:prstGeom>
          <a:solidFill>
            <a:srgbClr val="E1CDCC"/>
          </a:solidFill>
        </p:spPr>
        <p:txBody>
          <a:bodyPr wrap="square">
            <a:spAutoFit/>
          </a:bodyPr>
          <a:lstStyle/>
          <a:p>
            <a:r>
              <a:rPr lang="hr-HR" dirty="0"/>
              <a:t>Proizvodnja barela</a:t>
            </a:r>
          </a:p>
        </p:txBody>
      </p:sp>
      <p:sp>
        <p:nvSpPr>
          <p:cNvPr id="12" name="TekstniOkvir 11">
            <a:extLst>
              <a:ext uri="{FF2B5EF4-FFF2-40B4-BE49-F238E27FC236}">
                <a16:creationId xmlns:a16="http://schemas.microsoft.com/office/drawing/2014/main" id="{1150F3AD-8A8B-3DEC-0155-9F6BCE09B436}"/>
              </a:ext>
            </a:extLst>
          </p:cNvPr>
          <p:cNvSpPr txBox="1"/>
          <p:nvPr/>
        </p:nvSpPr>
        <p:spPr>
          <a:xfrm>
            <a:off x="2703125" y="3060281"/>
            <a:ext cx="4397830" cy="369332"/>
          </a:xfrm>
          <a:prstGeom prst="rect">
            <a:avLst/>
          </a:prstGeom>
          <a:solidFill>
            <a:srgbClr val="E1CDCC"/>
          </a:solidFill>
        </p:spPr>
        <p:txBody>
          <a:bodyPr wrap="square">
            <a:spAutoFit/>
          </a:bodyPr>
          <a:lstStyle/>
          <a:p>
            <a:r>
              <a:rPr lang="hr-HR" dirty="0"/>
              <a:t>Oko 863,3 mil. Dolara-dnevno</a:t>
            </a:r>
          </a:p>
        </p:txBody>
      </p:sp>
      <p:sp>
        <p:nvSpPr>
          <p:cNvPr id="13" name="TekstniOkvir 12">
            <a:extLst>
              <a:ext uri="{FF2B5EF4-FFF2-40B4-BE49-F238E27FC236}">
                <a16:creationId xmlns:a16="http://schemas.microsoft.com/office/drawing/2014/main" id="{5EBADE86-0F13-524E-EAD3-D90BC0E5F96D}"/>
              </a:ext>
            </a:extLst>
          </p:cNvPr>
          <p:cNvSpPr txBox="1"/>
          <p:nvPr/>
        </p:nvSpPr>
        <p:spPr>
          <a:xfrm>
            <a:off x="6932022" y="4445556"/>
            <a:ext cx="4397830" cy="369332"/>
          </a:xfrm>
          <a:prstGeom prst="rect">
            <a:avLst/>
          </a:prstGeom>
          <a:solidFill>
            <a:srgbClr val="E1CDCC"/>
          </a:solidFill>
        </p:spPr>
        <p:txBody>
          <a:bodyPr wrap="square">
            <a:spAutoFit/>
          </a:bodyPr>
          <a:lstStyle/>
          <a:p>
            <a:r>
              <a:rPr lang="hr-HR" dirty="0"/>
              <a:t> Oko 382 mil. Dolara-dnevno</a:t>
            </a:r>
          </a:p>
        </p:txBody>
      </p:sp>
      <p:sp>
        <p:nvSpPr>
          <p:cNvPr id="14" name="TekstniOkvir 13">
            <a:extLst>
              <a:ext uri="{FF2B5EF4-FFF2-40B4-BE49-F238E27FC236}">
                <a16:creationId xmlns:a16="http://schemas.microsoft.com/office/drawing/2014/main" id="{E84C11F8-8C16-F852-1E90-AB2BE750D02C}"/>
              </a:ext>
            </a:extLst>
          </p:cNvPr>
          <p:cNvSpPr txBox="1"/>
          <p:nvPr/>
        </p:nvSpPr>
        <p:spPr>
          <a:xfrm>
            <a:off x="187233" y="3058160"/>
            <a:ext cx="2472055" cy="369332"/>
          </a:xfrm>
          <a:prstGeom prst="rect">
            <a:avLst/>
          </a:prstGeom>
          <a:solidFill>
            <a:srgbClr val="E1CDCC"/>
          </a:solidFill>
        </p:spPr>
        <p:txBody>
          <a:bodyPr wrap="square">
            <a:spAutoFit/>
          </a:bodyPr>
          <a:lstStyle/>
          <a:p>
            <a:r>
              <a:rPr lang="hr-HR" dirty="0"/>
              <a:t>Zarada(USD)</a:t>
            </a:r>
          </a:p>
        </p:txBody>
      </p:sp>
      <p:sp>
        <p:nvSpPr>
          <p:cNvPr id="15" name="TekstniOkvir 14">
            <a:extLst>
              <a:ext uri="{FF2B5EF4-FFF2-40B4-BE49-F238E27FC236}">
                <a16:creationId xmlns:a16="http://schemas.microsoft.com/office/drawing/2014/main" id="{D34742C3-EEF6-F9AA-68E9-CFE675ABEEB8}"/>
              </a:ext>
            </a:extLst>
          </p:cNvPr>
          <p:cNvSpPr txBox="1"/>
          <p:nvPr/>
        </p:nvSpPr>
        <p:spPr>
          <a:xfrm>
            <a:off x="3675015" y="1905000"/>
            <a:ext cx="68623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b="1" dirty="0"/>
              <a:t>Zarada Saudijske Arabije i Iraka iz proizvodnje nafte u 2023.</a:t>
            </a:r>
          </a:p>
        </p:txBody>
      </p:sp>
      <p:graphicFrame>
        <p:nvGraphicFramePr>
          <p:cNvPr id="16" name="Tablica 4">
            <a:extLst>
              <a:ext uri="{FF2B5EF4-FFF2-40B4-BE49-F238E27FC236}">
                <a16:creationId xmlns:a16="http://schemas.microsoft.com/office/drawing/2014/main" id="{E1253D28-3D78-1D82-0F28-F5809BAEE58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57145173"/>
              </p:ext>
            </p:extLst>
          </p:nvPr>
        </p:nvGraphicFramePr>
        <p:xfrm>
          <a:off x="2698477" y="3857784"/>
          <a:ext cx="8804956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02478">
                  <a:extLst>
                    <a:ext uri="{9D8B030D-6E8A-4147-A177-3AD203B41FA5}">
                      <a16:colId xmlns:a16="http://schemas.microsoft.com/office/drawing/2014/main" val="3879464926"/>
                    </a:ext>
                  </a:extLst>
                </a:gridCol>
                <a:gridCol w="4402478">
                  <a:extLst>
                    <a:ext uri="{9D8B030D-6E8A-4147-A177-3AD203B41FA5}">
                      <a16:colId xmlns:a16="http://schemas.microsoft.com/office/drawing/2014/main" val="100324531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hr-HR" dirty="0"/>
                        <a:t>Saudijska Arabija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/>
                        <a:t>Irak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952811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hr-HR" dirty="0"/>
                        <a:t>315,1 mlr. dolara</a:t>
                      </a:r>
                    </a:p>
                  </a:txBody>
                  <a:tcPr>
                    <a:solidFill>
                      <a:srgbClr val="E1CD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hr-HR" dirty="0"/>
                        <a:t>139,4 mlr. dolara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423389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hr-HR" dirty="0"/>
                        <a:t>1,7 trilijuna dolara</a:t>
                      </a:r>
                    </a:p>
                  </a:txBody>
                  <a:tcPr>
                    <a:solidFill>
                      <a:srgbClr val="E1CD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hr-HR" dirty="0"/>
                        <a:t>254.99 mlr. dolara</a:t>
                      </a:r>
                    </a:p>
                  </a:txBody>
                  <a:tcPr>
                    <a:solidFill>
                      <a:srgbClr val="E1CD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8339295"/>
                  </a:ext>
                </a:extLst>
              </a:tr>
            </a:tbl>
          </a:graphicData>
        </a:graphic>
      </p:graphicFrame>
      <p:sp>
        <p:nvSpPr>
          <p:cNvPr id="17" name="TekstniOkvir 16">
            <a:extLst>
              <a:ext uri="{FF2B5EF4-FFF2-40B4-BE49-F238E27FC236}">
                <a16:creationId xmlns:a16="http://schemas.microsoft.com/office/drawing/2014/main" id="{8730A095-1B5B-3143-8819-48D03AF34E7B}"/>
              </a:ext>
            </a:extLst>
          </p:cNvPr>
          <p:cNvSpPr txBox="1"/>
          <p:nvPr/>
        </p:nvSpPr>
        <p:spPr>
          <a:xfrm>
            <a:off x="184651" y="4225608"/>
            <a:ext cx="2511244" cy="369332"/>
          </a:xfrm>
          <a:prstGeom prst="rect">
            <a:avLst/>
          </a:prstGeom>
          <a:solidFill>
            <a:srgbClr val="E1CDCC"/>
          </a:solidFill>
        </p:spPr>
        <p:txBody>
          <a:bodyPr wrap="square">
            <a:spAutoFit/>
          </a:bodyPr>
          <a:lstStyle/>
          <a:p>
            <a:r>
              <a:rPr lang="hr-HR" dirty="0"/>
              <a:t>Zarada od nafte</a:t>
            </a:r>
          </a:p>
        </p:txBody>
      </p:sp>
      <p:sp>
        <p:nvSpPr>
          <p:cNvPr id="19" name="TekstniOkvir 18">
            <a:extLst>
              <a:ext uri="{FF2B5EF4-FFF2-40B4-BE49-F238E27FC236}">
                <a16:creationId xmlns:a16="http://schemas.microsoft.com/office/drawing/2014/main" id="{AAB66E9F-56FF-1340-F4D8-F882A92E7478}"/>
              </a:ext>
            </a:extLst>
          </p:cNvPr>
          <p:cNvSpPr txBox="1"/>
          <p:nvPr/>
        </p:nvSpPr>
        <p:spPr>
          <a:xfrm>
            <a:off x="7105603" y="3058160"/>
            <a:ext cx="4397830" cy="369332"/>
          </a:xfrm>
          <a:prstGeom prst="rect">
            <a:avLst/>
          </a:prstGeom>
          <a:solidFill>
            <a:srgbClr val="E1CDCC"/>
          </a:solidFill>
        </p:spPr>
        <p:txBody>
          <a:bodyPr wrap="square">
            <a:spAutoFit/>
          </a:bodyPr>
          <a:lstStyle/>
          <a:p>
            <a:r>
              <a:rPr lang="hr-HR" dirty="0"/>
              <a:t> Oko 382 mil. Dolara-dnevno</a:t>
            </a:r>
          </a:p>
        </p:txBody>
      </p:sp>
      <p:sp>
        <p:nvSpPr>
          <p:cNvPr id="20" name="TekstniOkvir 19">
            <a:extLst>
              <a:ext uri="{FF2B5EF4-FFF2-40B4-BE49-F238E27FC236}">
                <a16:creationId xmlns:a16="http://schemas.microsoft.com/office/drawing/2014/main" id="{88AEC517-9CDB-4919-3A8A-E57384387E47}"/>
              </a:ext>
            </a:extLst>
          </p:cNvPr>
          <p:cNvSpPr txBox="1"/>
          <p:nvPr/>
        </p:nvSpPr>
        <p:spPr>
          <a:xfrm>
            <a:off x="187233" y="4597956"/>
            <a:ext cx="2508661" cy="369332"/>
          </a:xfrm>
          <a:prstGeom prst="rect">
            <a:avLst/>
          </a:prstGeom>
          <a:solidFill>
            <a:srgbClr val="E1CDCC"/>
          </a:solidFill>
        </p:spPr>
        <p:txBody>
          <a:bodyPr wrap="square">
            <a:spAutoFit/>
          </a:bodyPr>
          <a:lstStyle/>
          <a:p>
            <a:r>
              <a:rPr lang="hr-HR" dirty="0"/>
              <a:t>Ukupna zarada(BDP)</a:t>
            </a:r>
          </a:p>
        </p:txBody>
      </p:sp>
      <p:sp>
        <p:nvSpPr>
          <p:cNvPr id="21" name="TekstniOkvir 20">
            <a:extLst>
              <a:ext uri="{FF2B5EF4-FFF2-40B4-BE49-F238E27FC236}">
                <a16:creationId xmlns:a16="http://schemas.microsoft.com/office/drawing/2014/main" id="{0DDBBC41-21B6-CB0D-67D3-3CAB41405266}"/>
              </a:ext>
            </a:extLst>
          </p:cNvPr>
          <p:cNvSpPr txBox="1"/>
          <p:nvPr/>
        </p:nvSpPr>
        <p:spPr>
          <a:xfrm>
            <a:off x="2894714" y="3493589"/>
            <a:ext cx="87138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b="1" dirty="0"/>
              <a:t>Usporedba ukupnog BDP-a i zarade od nafte Saudijske Arabije i Iraka u 2023.</a:t>
            </a:r>
          </a:p>
        </p:txBody>
      </p:sp>
      <p:sp>
        <p:nvSpPr>
          <p:cNvPr id="23" name="TekstniOkvir 22">
            <a:extLst>
              <a:ext uri="{FF2B5EF4-FFF2-40B4-BE49-F238E27FC236}">
                <a16:creationId xmlns:a16="http://schemas.microsoft.com/office/drawing/2014/main" id="{C37E5062-9378-916D-E155-3AEDF0F1CFC0}"/>
              </a:ext>
            </a:extLst>
          </p:cNvPr>
          <p:cNvSpPr txBox="1"/>
          <p:nvPr/>
        </p:nvSpPr>
        <p:spPr>
          <a:xfrm>
            <a:off x="1188719" y="5182712"/>
            <a:ext cx="1072025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hr-HR" dirty="0"/>
              <a:t>Po ovom istraživanju Saudijska Arabija zarađuje ogromne prihode od nafte, ali zarađuje i uz pomoć drugih gospodarskih grana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hr-HR" dirty="0"/>
              <a:t>Irak pretežno ovisi o proizvodnji nafte koja čini 55% njegovog ukupnog BDP-a</a:t>
            </a:r>
          </a:p>
        </p:txBody>
      </p:sp>
    </p:spTree>
    <p:extLst>
      <p:ext uri="{BB962C8B-B14F-4D97-AF65-F5344CB8AC3E}">
        <p14:creationId xmlns:p14="http://schemas.microsoft.com/office/powerpoint/2010/main" val="24509338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73D17AB7-09D8-C2D0-F100-2894E16246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1319" y="1217543"/>
            <a:ext cx="9858691" cy="1280890"/>
          </a:xfrm>
        </p:spPr>
        <p:txBody>
          <a:bodyPr>
            <a:normAutofit/>
          </a:bodyPr>
          <a:lstStyle/>
          <a:p>
            <a:r>
              <a:rPr lang="hr-HR" sz="2000" b="1" dirty="0">
                <a:solidFill>
                  <a:srgbClr val="C00000"/>
                </a:solidFill>
              </a:rPr>
              <a:t>Azijske države izvoznice prije korištenja nafte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BA04FCE1-AD74-51A9-9E6F-2B23A0A457B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234763" y="1612802"/>
            <a:ext cx="4313864" cy="3777622"/>
          </a:xfrm>
        </p:spPr>
        <p:txBody>
          <a:bodyPr/>
          <a:lstStyle/>
          <a:p>
            <a:r>
              <a:rPr lang="hr-HR" dirty="0"/>
              <a:t>Vrlo siromašne (mali BDP)</a:t>
            </a:r>
          </a:p>
          <a:p>
            <a:r>
              <a:rPr lang="hr-HR" dirty="0"/>
              <a:t>Stanovništvo vezano uz oaze</a:t>
            </a:r>
          </a:p>
          <a:p>
            <a:r>
              <a:rPr lang="hr-HR" dirty="0"/>
              <a:t>Mali broj stanovnika (veliki dio nomadska arapska plemena)</a:t>
            </a:r>
          </a:p>
          <a:p>
            <a:endParaRPr lang="hr-HR" dirty="0"/>
          </a:p>
        </p:txBody>
      </p:sp>
      <p:sp>
        <p:nvSpPr>
          <p:cNvPr id="4" name="Rezervirano mjesto sadržaja 3">
            <a:extLst>
              <a:ext uri="{FF2B5EF4-FFF2-40B4-BE49-F238E27FC236}">
                <a16:creationId xmlns:a16="http://schemas.microsoft.com/office/drawing/2014/main" id="{46895A2D-1F7E-28B7-8974-57DAD1995CB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173069" y="1612802"/>
            <a:ext cx="4313864" cy="3777622"/>
          </a:xfrm>
        </p:spPr>
        <p:txBody>
          <a:bodyPr/>
          <a:lstStyle/>
          <a:p>
            <a:r>
              <a:rPr lang="hr-HR" dirty="0"/>
              <a:t>Suvremeni gradovi</a:t>
            </a:r>
          </a:p>
          <a:p>
            <a:r>
              <a:rPr lang="hr-HR" dirty="0"/>
              <a:t>Suvremene prometnice</a:t>
            </a:r>
          </a:p>
          <a:p>
            <a:r>
              <a:rPr lang="hr-HR" dirty="0"/>
              <a:t>Mogućnost ulaganja u luksuzne hotele npr. Burj Khalifa (30 tisuća stanova i 9 hotela)</a:t>
            </a:r>
          </a:p>
          <a:p>
            <a:r>
              <a:rPr lang="hr-HR" dirty="0"/>
              <a:t>Mogućnost ulaganja u sportske događaje i nogometne klubove npr. Manchester City i PSG</a:t>
            </a:r>
          </a:p>
        </p:txBody>
      </p:sp>
      <p:sp>
        <p:nvSpPr>
          <p:cNvPr id="5" name="TekstniOkvir 4">
            <a:extLst>
              <a:ext uri="{FF2B5EF4-FFF2-40B4-BE49-F238E27FC236}">
                <a16:creationId xmlns:a16="http://schemas.microsoft.com/office/drawing/2014/main" id="{1C83DAD2-FCC1-56DA-AE2B-63AAB6E28D6D}"/>
              </a:ext>
            </a:extLst>
          </p:cNvPr>
          <p:cNvSpPr txBox="1"/>
          <p:nvPr/>
        </p:nvSpPr>
        <p:spPr>
          <a:xfrm>
            <a:off x="6497892" y="1236096"/>
            <a:ext cx="55526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b="1" dirty="0">
                <a:solidFill>
                  <a:srgbClr val="C00000"/>
                </a:solidFill>
              </a:rPr>
              <a:t>Azijske države izvoznice poslije zarada od nafte</a:t>
            </a:r>
          </a:p>
        </p:txBody>
      </p:sp>
      <p:pic>
        <p:nvPicPr>
          <p:cNvPr id="1028" name="Picture 4" descr="How was life in Saudi Arabia before oil was found? - Quora">
            <a:extLst>
              <a:ext uri="{FF2B5EF4-FFF2-40B4-BE49-F238E27FC236}">
                <a16:creationId xmlns:a16="http://schemas.microsoft.com/office/drawing/2014/main" id="{C50CF1BB-9202-BC32-2A8F-B00506918EE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65918" y="3429000"/>
            <a:ext cx="3310882" cy="241991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kstniOkvir 5">
            <a:extLst>
              <a:ext uri="{FF2B5EF4-FFF2-40B4-BE49-F238E27FC236}">
                <a16:creationId xmlns:a16="http://schemas.microsoft.com/office/drawing/2014/main" id="{AF504970-71CC-5BA8-FFB2-73742C4C2927}"/>
              </a:ext>
            </a:extLst>
          </p:cNvPr>
          <p:cNvSpPr txBox="1"/>
          <p:nvPr/>
        </p:nvSpPr>
        <p:spPr>
          <a:xfrm>
            <a:off x="1487259" y="5896860"/>
            <a:ext cx="331088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1200" dirty="0"/>
              <a:t>Saudijska Arabije prije korištenja nafte.</a:t>
            </a:r>
          </a:p>
          <a:p>
            <a:r>
              <a:rPr lang="hr-HR" dirty="0">
                <a:hlinkClick r:id="rId3"/>
              </a:rPr>
              <a:t>Izvor slike</a:t>
            </a:r>
            <a:endParaRPr lang="hr-HR" dirty="0"/>
          </a:p>
        </p:txBody>
      </p:sp>
      <p:sp>
        <p:nvSpPr>
          <p:cNvPr id="7" name="AutoShape 6" descr="Saudi Arabia to finalise Riyadh 2030 strategy next year - state media">
            <a:extLst>
              <a:ext uri="{FF2B5EF4-FFF2-40B4-BE49-F238E27FC236}">
                <a16:creationId xmlns:a16="http://schemas.microsoft.com/office/drawing/2014/main" id="{7CA7EA1E-B242-73F8-0A53-DBAE694A07BD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599" y="3276599"/>
            <a:ext cx="1108587" cy="1108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8" name="AutoShape 8" descr="Saudi Arabia to finalise Riyadh 2030 strategy next year - state media">
            <a:extLst>
              <a:ext uri="{FF2B5EF4-FFF2-40B4-BE49-F238E27FC236}">
                <a16:creationId xmlns:a16="http://schemas.microsoft.com/office/drawing/2014/main" id="{5E93141B-1CE1-837D-A7F3-4C00CF14275E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599" y="3276599"/>
            <a:ext cx="729343" cy="7293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9" name="AutoShape 10" descr="Saudi Arabia to finalise Riyadh 2030 strategy next year - state media">
            <a:extLst>
              <a:ext uri="{FF2B5EF4-FFF2-40B4-BE49-F238E27FC236}">
                <a16:creationId xmlns:a16="http://schemas.microsoft.com/office/drawing/2014/main" id="{63F5A00E-7521-D529-E35E-C72BDD16651D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096000" y="4043164"/>
            <a:ext cx="1184366" cy="11843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pic>
        <p:nvPicPr>
          <p:cNvPr id="1036" name="Picture 12" descr="Buildingslandmarks Stock Photo - Download Image Now - Saudi Arabia, Riyadh,  City - iStock">
            <a:extLst>
              <a:ext uri="{FF2B5EF4-FFF2-40B4-BE49-F238E27FC236}">
                <a16:creationId xmlns:a16="http://schemas.microsoft.com/office/drawing/2014/main" id="{442AFF10-932A-8B0D-256E-2703C0227A8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34185" y="4260654"/>
            <a:ext cx="3440050" cy="2580038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ekstniOkvir 9">
            <a:extLst>
              <a:ext uri="{FF2B5EF4-FFF2-40B4-BE49-F238E27FC236}">
                <a16:creationId xmlns:a16="http://schemas.microsoft.com/office/drawing/2014/main" id="{66245F91-584D-8D39-877E-7BB536BB5880}"/>
              </a:ext>
            </a:extLst>
          </p:cNvPr>
          <p:cNvSpPr txBox="1"/>
          <p:nvPr/>
        </p:nvSpPr>
        <p:spPr>
          <a:xfrm>
            <a:off x="9492343" y="4502331"/>
            <a:ext cx="2494717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1200" dirty="0"/>
              <a:t>Saudijska Arabija sada.</a:t>
            </a:r>
          </a:p>
          <a:p>
            <a:r>
              <a:rPr lang="hr-HR" dirty="0">
                <a:hlinkClick r:id="rId5"/>
              </a:rPr>
              <a:t>Izvor slike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6153654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5701FD6D-D831-34A6-630D-8204FDFE4E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37510" y="624110"/>
            <a:ext cx="9667102" cy="1280890"/>
          </a:xfrm>
        </p:spPr>
        <p:txBody>
          <a:bodyPr/>
          <a:lstStyle/>
          <a:p>
            <a:r>
              <a:rPr lang="hr-HR" dirty="0"/>
              <a:t>Utjecaj crpljenja i korištenja nafte na okoliš</a:t>
            </a:r>
          </a:p>
        </p:txBody>
      </p:sp>
      <p:sp>
        <p:nvSpPr>
          <p:cNvPr id="5" name="Rezervirano mjesto sadržaja 4">
            <a:extLst>
              <a:ext uri="{FF2B5EF4-FFF2-40B4-BE49-F238E27FC236}">
                <a16:creationId xmlns:a16="http://schemas.microsoft.com/office/drawing/2014/main" id="{59CFCF88-FDE5-678B-DA31-335A06C5A20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458583" y="1990726"/>
            <a:ext cx="4313864" cy="3777622"/>
          </a:xfrm>
        </p:spPr>
        <p:txBody>
          <a:bodyPr>
            <a:normAutofit/>
          </a:bodyPr>
          <a:lstStyle/>
          <a:p>
            <a:r>
              <a:rPr lang="hr-HR" sz="2000" b="1" dirty="0">
                <a:solidFill>
                  <a:srgbClr val="C00000"/>
                </a:solidFill>
              </a:rPr>
              <a:t>Crpljenje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hr-HR" dirty="0"/>
              <a:t>Uništava kopnene i vodene ekosustave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hr-HR" dirty="0"/>
              <a:t>Šteti ribama i morskim sisavcima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hr-HR" dirty="0"/>
              <a:t>Uništava vegetaciju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hr-HR" dirty="0"/>
              <a:t>Postoji teorija da izaziva potrese</a:t>
            </a:r>
          </a:p>
          <a:p>
            <a:pPr marL="0" indent="0">
              <a:buNone/>
            </a:pPr>
            <a:endParaRPr lang="hr-HR" dirty="0"/>
          </a:p>
        </p:txBody>
      </p:sp>
      <p:sp>
        <p:nvSpPr>
          <p:cNvPr id="7" name="Rezervirano mjesto sadržaja 6">
            <a:extLst>
              <a:ext uri="{FF2B5EF4-FFF2-40B4-BE49-F238E27FC236}">
                <a16:creationId xmlns:a16="http://schemas.microsoft.com/office/drawing/2014/main" id="{0E82CC9E-77D1-B6EC-4A62-97698C1F497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772447" y="2100680"/>
            <a:ext cx="4313864" cy="3777622"/>
          </a:xfrm>
        </p:spPr>
        <p:txBody>
          <a:bodyPr>
            <a:normAutofit/>
          </a:bodyPr>
          <a:lstStyle/>
          <a:p>
            <a:r>
              <a:rPr lang="hr-HR" sz="2000" b="1" dirty="0">
                <a:solidFill>
                  <a:srgbClr val="C00000"/>
                </a:solidFill>
              </a:rPr>
              <a:t>Korištenje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hr-HR" dirty="0"/>
              <a:t>Ispušni plinovi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hr-HR" dirty="0"/>
              <a:t>2,3 mil. tona Nafte godišnje se izlije u more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hr-HR" b="0" i="0" dirty="0">
                <a:solidFill>
                  <a:srgbClr val="70757A"/>
                </a:solidFill>
                <a:effectLst/>
              </a:rPr>
              <a:t> </a:t>
            </a:r>
            <a:r>
              <a:rPr lang="hr-HR" dirty="0"/>
              <a:t>Izlijevanjem nafte iz tankera onemogućuje kisik morskim organizmima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hr-HR" dirty="0"/>
              <a:t>Onemogućuje fotosintezu biljaka</a:t>
            </a:r>
          </a:p>
          <a:p>
            <a:pPr>
              <a:buFont typeface="Wingdings" panose="05000000000000000000" pitchFamily="2" charset="2"/>
              <a:buChar char="q"/>
            </a:pPr>
            <a:endParaRPr lang="hr-HR" dirty="0"/>
          </a:p>
          <a:p>
            <a:pPr>
              <a:buFont typeface="Wingdings" panose="05000000000000000000" pitchFamily="2" charset="2"/>
              <a:buChar char="q"/>
            </a:pPr>
            <a:endParaRPr lang="hr-HR" sz="2000" b="1" dirty="0">
              <a:solidFill>
                <a:srgbClr val="C00000"/>
              </a:solidFill>
            </a:endParaRPr>
          </a:p>
        </p:txBody>
      </p:sp>
      <p:pic>
        <p:nvPicPr>
          <p:cNvPr id="2050" name="Picture 2" descr="Ogromne količine nafte se svakodnevno izlijevaju u Meksički zalijev">
            <a:extLst>
              <a:ext uri="{FF2B5EF4-FFF2-40B4-BE49-F238E27FC236}">
                <a16:creationId xmlns:a16="http://schemas.microsoft.com/office/drawing/2014/main" id="{C4D356F6-CE02-DBB7-99E8-D8C4A4A1D3C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2924" y="4302035"/>
            <a:ext cx="3271501" cy="243622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kstniOkvir 7">
            <a:extLst>
              <a:ext uri="{FF2B5EF4-FFF2-40B4-BE49-F238E27FC236}">
                <a16:creationId xmlns:a16="http://schemas.microsoft.com/office/drawing/2014/main" id="{1592ABED-A5BC-624F-EAF9-B18FA74205A9}"/>
              </a:ext>
            </a:extLst>
          </p:cNvPr>
          <p:cNvSpPr txBox="1"/>
          <p:nvPr/>
        </p:nvSpPr>
        <p:spPr>
          <a:xfrm>
            <a:off x="5793898" y="5520147"/>
            <a:ext cx="286512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1200" dirty="0"/>
              <a:t>Nafta u meksičkom zaljevu.</a:t>
            </a:r>
          </a:p>
          <a:p>
            <a:r>
              <a:rPr lang="hr-HR" dirty="0">
                <a:hlinkClick r:id="rId3"/>
              </a:rPr>
              <a:t>izvor slike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0067502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slov 4">
            <a:extLst>
              <a:ext uri="{FF2B5EF4-FFF2-40B4-BE49-F238E27FC236}">
                <a16:creationId xmlns:a16="http://schemas.microsoft.com/office/drawing/2014/main" id="{82A8ACF8-DBBA-04CB-D3DA-C7EA6FAE86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40156" y="650236"/>
            <a:ext cx="8911687" cy="1280890"/>
          </a:xfrm>
        </p:spPr>
        <p:txBody>
          <a:bodyPr/>
          <a:lstStyle/>
          <a:p>
            <a:r>
              <a:rPr lang="hr-HR" dirty="0"/>
              <a:t>Zamjena za naftu</a:t>
            </a:r>
          </a:p>
        </p:txBody>
      </p:sp>
      <p:sp>
        <p:nvSpPr>
          <p:cNvPr id="6" name="Rezervirano mjesto sadržaja 5">
            <a:extLst>
              <a:ext uri="{FF2B5EF4-FFF2-40B4-BE49-F238E27FC236}">
                <a16:creationId xmlns:a16="http://schemas.microsoft.com/office/drawing/2014/main" id="{7DDC9502-CE74-7AE9-A9C9-71CEB85801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7803" y="1769073"/>
            <a:ext cx="8915400" cy="3777622"/>
          </a:xfrm>
        </p:spPr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hr-HR" b="1" dirty="0">
                <a:solidFill>
                  <a:srgbClr val="C00000"/>
                </a:solidFill>
              </a:rPr>
              <a:t>Obnovljivi izvori energije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hr-HR" dirty="0"/>
              <a:t>Energija vjetra, sunčeva energija, biomasa itd.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hr-HR" dirty="0"/>
              <a:t>Ne zagađuju okoliš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hr-HR" dirty="0"/>
              <a:t>Ne mogu se potrošiti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hr-HR" b="1" dirty="0">
                <a:solidFill>
                  <a:srgbClr val="C00000"/>
                </a:solidFill>
              </a:rPr>
              <a:t>Zašto se koriste manje nego nafta?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hr-HR" dirty="0"/>
              <a:t>Energija iz vjetroelektrana je dvostruko skuplja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hr-HR" dirty="0"/>
              <a:t>Sunčeva energija još skuplja</a:t>
            </a:r>
          </a:p>
          <a:p>
            <a:pPr marL="0" indent="0">
              <a:buNone/>
            </a:pPr>
            <a:endParaRPr lang="hr-HR" dirty="0"/>
          </a:p>
          <a:p>
            <a:pPr>
              <a:buFont typeface="Wingdings" panose="05000000000000000000" pitchFamily="2" charset="2"/>
              <a:buChar char="q"/>
            </a:pPr>
            <a:endParaRPr lang="hr-HR" dirty="0"/>
          </a:p>
        </p:txBody>
      </p:sp>
      <p:pic>
        <p:nvPicPr>
          <p:cNvPr id="7" name="Slika 6">
            <a:extLst>
              <a:ext uri="{FF2B5EF4-FFF2-40B4-BE49-F238E27FC236}">
                <a16:creationId xmlns:a16="http://schemas.microsoft.com/office/drawing/2014/main" id="{8E3B683F-1115-8B95-FCE9-B54ADE3023F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7362779" y="947085"/>
            <a:ext cx="4336868" cy="250466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8" name="TekstniOkvir 7">
            <a:extLst>
              <a:ext uri="{FF2B5EF4-FFF2-40B4-BE49-F238E27FC236}">
                <a16:creationId xmlns:a16="http://schemas.microsoft.com/office/drawing/2014/main" id="{DA60278A-D68A-9DA8-416E-7696BBD12F2D}"/>
              </a:ext>
            </a:extLst>
          </p:cNvPr>
          <p:cNvSpPr txBox="1"/>
          <p:nvPr/>
        </p:nvSpPr>
        <p:spPr>
          <a:xfrm>
            <a:off x="7480027" y="557560"/>
            <a:ext cx="47119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b="1" dirty="0"/>
              <a:t>Korištenje obnovljivih izvora u svijetu</a:t>
            </a:r>
          </a:p>
        </p:txBody>
      </p:sp>
      <p:sp>
        <p:nvSpPr>
          <p:cNvPr id="9" name="TekstniOkvir 8">
            <a:extLst>
              <a:ext uri="{FF2B5EF4-FFF2-40B4-BE49-F238E27FC236}">
                <a16:creationId xmlns:a16="http://schemas.microsoft.com/office/drawing/2014/main" id="{696F39A7-B235-A8E9-12BA-FF2E68F87361}"/>
              </a:ext>
            </a:extLst>
          </p:cNvPr>
          <p:cNvSpPr txBox="1"/>
          <p:nvPr/>
        </p:nvSpPr>
        <p:spPr>
          <a:xfrm>
            <a:off x="7140393" y="3492137"/>
            <a:ext cx="47816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>
                <a:hlinkClick r:id="rId3"/>
              </a:rPr>
              <a:t>Izvor karte</a:t>
            </a:r>
            <a:endParaRPr lang="hr-HR" dirty="0"/>
          </a:p>
        </p:txBody>
      </p:sp>
      <p:pic>
        <p:nvPicPr>
          <p:cNvPr id="3074" name="Picture 2" descr="Evo čije solarne biznise u Hercegovini sunce jače grije | Vijesti  Hercegovina.Info">
            <a:extLst>
              <a:ext uri="{FF2B5EF4-FFF2-40B4-BE49-F238E27FC236}">
                <a16:creationId xmlns:a16="http://schemas.microsoft.com/office/drawing/2014/main" id="{4377B451-7BE7-F156-C3C8-BA73295FF0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6766" y="4358925"/>
            <a:ext cx="3013166" cy="200975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ekstniOkvir 9">
            <a:extLst>
              <a:ext uri="{FF2B5EF4-FFF2-40B4-BE49-F238E27FC236}">
                <a16:creationId xmlns:a16="http://schemas.microsoft.com/office/drawing/2014/main" id="{F12A1367-19DD-304A-FAA4-81FBC5A8E5DE}"/>
              </a:ext>
            </a:extLst>
          </p:cNvPr>
          <p:cNvSpPr txBox="1"/>
          <p:nvPr/>
        </p:nvSpPr>
        <p:spPr>
          <a:xfrm>
            <a:off x="8159931" y="4384839"/>
            <a:ext cx="391885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1200" dirty="0"/>
              <a:t>Solarne elektrane u Bosni i Hercegovini pod vlasništvo bivšeg dopredsjednika Dinama Zdravka Mamića.</a:t>
            </a:r>
          </a:p>
          <a:p>
            <a:r>
              <a:rPr lang="hr-HR" sz="1200" dirty="0">
                <a:hlinkClick r:id="rId5"/>
              </a:rPr>
              <a:t>Izvor slike</a:t>
            </a:r>
            <a:endParaRPr lang="hr-HR" sz="1200" dirty="0"/>
          </a:p>
        </p:txBody>
      </p:sp>
    </p:spTree>
    <p:extLst>
      <p:ext uri="{BB962C8B-B14F-4D97-AF65-F5344CB8AC3E}">
        <p14:creationId xmlns:p14="http://schemas.microsoft.com/office/powerpoint/2010/main" val="31362092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1D17AB0F-514C-D727-B27F-446C9B013D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38300" y="641527"/>
            <a:ext cx="8911687" cy="1280890"/>
          </a:xfrm>
        </p:spPr>
        <p:txBody>
          <a:bodyPr/>
          <a:lstStyle/>
          <a:p>
            <a:r>
              <a:rPr lang="hr-HR" dirty="0"/>
              <a:t>Zaključak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FDC02940-802F-5088-01D4-69A5FED06B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38300" y="1922417"/>
            <a:ext cx="8915400" cy="3777622"/>
          </a:xfrm>
        </p:spPr>
        <p:txBody>
          <a:bodyPr/>
          <a:lstStyle/>
          <a:p>
            <a:r>
              <a:rPr lang="hr-HR" dirty="0"/>
              <a:t>Azija ima najveću zalihu nafte na svijetu</a:t>
            </a:r>
          </a:p>
          <a:p>
            <a:r>
              <a:rPr lang="hr-HR" dirty="0"/>
              <a:t>Aziji je nafta gospodarski jako važna, prije nafte pojedine države su bile nerazvijene, siromašne i bez mogućnosti ulaganja u druge gospodarske grane</a:t>
            </a:r>
          </a:p>
          <a:p>
            <a:r>
              <a:rPr lang="hr-HR" dirty="0"/>
              <a:t>Crpljenje i korištenje nafte jako loše utječe na okoliš i na naše zdravlje, potrebno ju je što više mijenjati s obnovljivim izvorima energije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225254555"/>
      </p:ext>
    </p:extLst>
  </p:cSld>
  <p:clrMapOvr>
    <a:masterClrMapping/>
  </p:clrMapOvr>
</p:sld>
</file>

<file path=ppt/theme/theme1.xml><?xml version="1.0" encoding="utf-8"?>
<a:theme xmlns:a="http://schemas.openxmlformats.org/drawingml/2006/main" name="Pramen">
  <a:themeElements>
    <a:clrScheme name="Pramen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Pramen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ramen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7626</TotalTime>
  <Words>613</Words>
  <Application>Microsoft Office PowerPoint</Application>
  <PresentationFormat>Široki zaslon</PresentationFormat>
  <Paragraphs>101</Paragraphs>
  <Slides>10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6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10</vt:i4>
      </vt:variant>
    </vt:vector>
  </HeadingPairs>
  <TitlesOfParts>
    <vt:vector size="17" baseType="lpstr">
      <vt:lpstr>Arial</vt:lpstr>
      <vt:lpstr>Calibri</vt:lpstr>
      <vt:lpstr>Century Gothic</vt:lpstr>
      <vt:lpstr>Times New Roman</vt:lpstr>
      <vt:lpstr>Wingdings</vt:lpstr>
      <vt:lpstr>Wingdings 3</vt:lpstr>
      <vt:lpstr>Pramen</vt:lpstr>
      <vt:lpstr>Azijsko crno zlato</vt:lpstr>
      <vt:lpstr>Istraživačka pitanja i hipoteza</vt:lpstr>
      <vt:lpstr>Tema, razlozi i način istraživanja</vt:lpstr>
      <vt:lpstr>Količina nafte u pojedinim državama Azije</vt:lpstr>
      <vt:lpstr>Utjecaj nafte na gospodarstvo država Azije ( na primjeru Saudijske Arabije i Iraka)</vt:lpstr>
      <vt:lpstr>Azijske države izvoznice prije korištenja nafte</vt:lpstr>
      <vt:lpstr>Utjecaj crpljenja i korištenja nafte na okoliš</vt:lpstr>
      <vt:lpstr>Zamjena za naftu</vt:lpstr>
      <vt:lpstr>Zaključak</vt:lpstr>
      <vt:lpstr>Izvori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Azijsko crno zlato</dc:title>
  <dc:creator>400G4</dc:creator>
  <cp:lastModifiedBy>ANAMARIJA KONČIĆ</cp:lastModifiedBy>
  <cp:revision>7</cp:revision>
  <dcterms:created xsi:type="dcterms:W3CDTF">2024-01-02T09:12:22Z</dcterms:created>
  <dcterms:modified xsi:type="dcterms:W3CDTF">2024-01-10T14:56:46Z</dcterms:modified>
</cp:coreProperties>
</file>