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sldIdLst>
    <p:sldId id="256" r:id="rId5"/>
    <p:sldId id="260" r:id="rId6"/>
    <p:sldId id="269" r:id="rId7"/>
    <p:sldId id="257" r:id="rId8"/>
    <p:sldId id="259" r:id="rId9"/>
    <p:sldId id="265" r:id="rId10"/>
    <p:sldId id="267" r:id="rId11"/>
    <p:sldId id="270" r:id="rId12"/>
    <p:sldId id="263" r:id="rId13"/>
    <p:sldId id="271" r:id="rId14"/>
    <p:sldId id="262" r:id="rId15"/>
    <p:sldId id="268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0DEF8F-E8EB-478A-B597-84CC3D0A5941}">
          <p14:sldIdLst>
            <p14:sldId id="256"/>
            <p14:sldId id="260"/>
            <p14:sldId id="269"/>
            <p14:sldId id="257"/>
            <p14:sldId id="259"/>
            <p14:sldId id="265"/>
            <p14:sldId id="267"/>
            <p14:sldId id="270"/>
            <p14:sldId id="263"/>
            <p14:sldId id="271"/>
            <p14:sldId id="262"/>
            <p14:sldId id="268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4E3A4-C099-46F5-B8EE-83B8D59EFC41}" v="375" dt="2024-01-09T18:41:46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RELATIVAN</a:t>
            </a:r>
            <a:r>
              <a:rPr lang="en-US" baseline="0" dirty="0">
                <a:solidFill>
                  <a:schemeClr val="accent6">
                    <a:lumMod val="50000"/>
                  </a:schemeClr>
                </a:solidFill>
              </a:rPr>
              <a:t> BROJ PREMINULIH STANOVNIKA PODRUČJA NAJRAZORNIJIH TSUNAMIJA U AZIJI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preminulih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Sumatra, Indonezija</c:v>
                </c:pt>
                <c:pt idx="1">
                  <c:v>Sjeverna pacifička obala, Japan</c:v>
                </c:pt>
                <c:pt idx="2">
                  <c:v>Krakatau, Indonezija</c:v>
                </c:pt>
                <c:pt idx="3">
                  <c:v>Enshunada Sea, Japan</c:v>
                </c:pt>
                <c:pt idx="4">
                  <c:v>Nankaido, Japan</c:v>
                </c:pt>
                <c:pt idx="5">
                  <c:v>Sanriku, Japan</c:v>
                </c:pt>
                <c:pt idx="6">
                  <c:v>Ryuku Islands, Japan 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230000</c:v>
                </c:pt>
                <c:pt idx="1">
                  <c:v>18000</c:v>
                </c:pt>
                <c:pt idx="2">
                  <c:v>40000</c:v>
                </c:pt>
                <c:pt idx="3">
                  <c:v>31000</c:v>
                </c:pt>
                <c:pt idx="4">
                  <c:v>30000</c:v>
                </c:pt>
                <c:pt idx="5">
                  <c:v>22000</c:v>
                </c:pt>
                <c:pt idx="6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4-41D5-BA63-D9F01DCCBA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88512480"/>
        <c:axId val="1749572896"/>
      </c:barChart>
      <c:catAx>
        <c:axId val="178851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49572896"/>
        <c:crosses val="autoZero"/>
        <c:auto val="1"/>
        <c:lblAlgn val="ctr"/>
        <c:lblOffset val="100"/>
        <c:noMultiLvlLbl val="0"/>
      </c:catAx>
      <c:valAx>
        <c:axId val="174957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885124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4F3D8-6B15-4FE5-9253-5412906DA6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9D41F-DEDB-45DB-8F4E-9A3700F01452}">
      <dgm:prSet custT="1"/>
      <dgm:spPr>
        <a:solidFill>
          <a:srgbClr val="7030A0"/>
        </a:solidFill>
      </dgm:spPr>
      <dgm:t>
        <a:bodyPr/>
        <a:lstStyle/>
        <a:p>
          <a:r>
            <a:rPr lang="en-GB" sz="2800" dirty="0" err="1"/>
            <a:t>Kako</a:t>
          </a:r>
          <a:r>
            <a:rPr lang="en-GB" sz="2800" dirty="0"/>
            <a:t> tsunami </a:t>
          </a:r>
          <a:r>
            <a:rPr lang="en-GB" sz="2800" dirty="0" err="1"/>
            <a:t>utječe</a:t>
          </a:r>
          <a:r>
            <a:rPr lang="en-GB" sz="2800" dirty="0"/>
            <a:t> </a:t>
          </a:r>
          <a:r>
            <a:rPr lang="en-GB" sz="2800" dirty="0" err="1"/>
            <a:t>na</a:t>
          </a:r>
          <a:r>
            <a:rPr lang="en-GB" sz="2800" dirty="0"/>
            <a:t> </a:t>
          </a:r>
          <a:r>
            <a:rPr lang="en-GB" sz="2800" dirty="0" err="1"/>
            <a:t>kopno</a:t>
          </a:r>
          <a:r>
            <a:rPr lang="en-GB" sz="2800" dirty="0"/>
            <a:t>?</a:t>
          </a:r>
          <a:endParaRPr lang="en-US" sz="2800" dirty="0"/>
        </a:p>
      </dgm:t>
    </dgm:pt>
    <dgm:pt modelId="{72508404-BD28-4438-A9A7-9AA1DCFC6779}" type="parTrans" cxnId="{D5AED5D8-B13C-45FF-89FC-9D71E2DFE845}">
      <dgm:prSet/>
      <dgm:spPr/>
      <dgm:t>
        <a:bodyPr/>
        <a:lstStyle/>
        <a:p>
          <a:endParaRPr lang="en-US"/>
        </a:p>
      </dgm:t>
    </dgm:pt>
    <dgm:pt modelId="{2D8FD2DB-9049-497E-A073-43C2192C9CB6}" type="sibTrans" cxnId="{D5AED5D8-B13C-45FF-89FC-9D71E2DFE845}">
      <dgm:prSet/>
      <dgm:spPr/>
      <dgm:t>
        <a:bodyPr/>
        <a:lstStyle/>
        <a:p>
          <a:endParaRPr lang="en-US"/>
        </a:p>
      </dgm:t>
    </dgm:pt>
    <dgm:pt modelId="{F45E45BB-5906-4344-9500-1C9DB50DF759}">
      <dgm:prSet custT="1"/>
      <dgm:spPr>
        <a:solidFill>
          <a:srgbClr val="7030A0"/>
        </a:solidFill>
      </dgm:spPr>
      <dgm:t>
        <a:bodyPr/>
        <a:lstStyle/>
        <a:p>
          <a:r>
            <a:rPr lang="en-GB" sz="2800" dirty="0" err="1"/>
            <a:t>Kako</a:t>
          </a:r>
          <a:r>
            <a:rPr lang="en-GB" sz="2800" dirty="0"/>
            <a:t> tsunami </a:t>
          </a:r>
          <a:r>
            <a:rPr lang="en-GB" sz="2800" dirty="0" err="1"/>
            <a:t>utječe</a:t>
          </a:r>
          <a:r>
            <a:rPr lang="en-GB" sz="2800" dirty="0"/>
            <a:t> </a:t>
          </a:r>
          <a:r>
            <a:rPr lang="en-GB" sz="2800" dirty="0" err="1"/>
            <a:t>na</a:t>
          </a:r>
          <a:r>
            <a:rPr lang="en-GB" sz="2800" dirty="0"/>
            <a:t> </a:t>
          </a:r>
          <a:r>
            <a:rPr lang="en-GB" sz="2800" dirty="0" err="1"/>
            <a:t>stanovništvo</a:t>
          </a:r>
          <a:r>
            <a:rPr lang="en-GB" sz="2800" dirty="0"/>
            <a:t>?</a:t>
          </a:r>
          <a:endParaRPr lang="en-US" sz="2800" dirty="0"/>
        </a:p>
      </dgm:t>
    </dgm:pt>
    <dgm:pt modelId="{A25BF76B-E80B-47AE-BE72-1C081EF9A610}" type="parTrans" cxnId="{94594138-4C9D-48A2-B2AC-39A0DEDDB3A1}">
      <dgm:prSet/>
      <dgm:spPr/>
      <dgm:t>
        <a:bodyPr/>
        <a:lstStyle/>
        <a:p>
          <a:endParaRPr lang="en-US"/>
        </a:p>
      </dgm:t>
    </dgm:pt>
    <dgm:pt modelId="{FDD157C9-0FC3-4D8F-AB18-6AA58CD2DBCA}" type="sibTrans" cxnId="{94594138-4C9D-48A2-B2AC-39A0DEDDB3A1}">
      <dgm:prSet/>
      <dgm:spPr/>
      <dgm:t>
        <a:bodyPr/>
        <a:lstStyle/>
        <a:p>
          <a:endParaRPr lang="en-US"/>
        </a:p>
      </dgm:t>
    </dgm:pt>
    <dgm:pt modelId="{1CC87A9D-A6A4-41C8-8DC3-682A3D8A8D2C}">
      <dgm:prSet custT="1"/>
      <dgm:spPr>
        <a:solidFill>
          <a:srgbClr val="7030A0"/>
        </a:solidFill>
      </dgm:spPr>
      <dgm:t>
        <a:bodyPr/>
        <a:lstStyle/>
        <a:p>
          <a:r>
            <a:rPr lang="en-GB" sz="2800" dirty="0"/>
            <a:t>Ima li tsunami </a:t>
          </a:r>
          <a:r>
            <a:rPr lang="en-GB" sz="2800" dirty="0" err="1"/>
            <a:t>pozitivne</a:t>
          </a:r>
          <a:r>
            <a:rPr lang="en-GB" sz="2800" dirty="0"/>
            <a:t> </a:t>
          </a:r>
          <a:r>
            <a:rPr lang="en-GB" sz="2800" dirty="0" err="1"/>
            <a:t>posljedice</a:t>
          </a:r>
          <a:r>
            <a:rPr lang="en-GB" sz="2800" dirty="0"/>
            <a:t>?</a:t>
          </a:r>
          <a:endParaRPr lang="en-US" sz="2800" dirty="0"/>
        </a:p>
      </dgm:t>
    </dgm:pt>
    <dgm:pt modelId="{A8070AB6-E5D1-44DF-8ED7-B056B798DB28}" type="parTrans" cxnId="{BA66127E-B9C0-47B2-9AC8-718F2DA1EEBE}">
      <dgm:prSet/>
      <dgm:spPr/>
      <dgm:t>
        <a:bodyPr/>
        <a:lstStyle/>
        <a:p>
          <a:endParaRPr lang="en-US"/>
        </a:p>
      </dgm:t>
    </dgm:pt>
    <dgm:pt modelId="{700E1350-9C9A-4CB7-817C-F12B5F610C47}" type="sibTrans" cxnId="{BA66127E-B9C0-47B2-9AC8-718F2DA1EEBE}">
      <dgm:prSet/>
      <dgm:spPr/>
      <dgm:t>
        <a:bodyPr/>
        <a:lstStyle/>
        <a:p>
          <a:endParaRPr lang="en-US"/>
        </a:p>
      </dgm:t>
    </dgm:pt>
    <dgm:pt modelId="{406FF452-65EC-4CF3-AB8D-CFE4300FDE0C}" type="pres">
      <dgm:prSet presAssocID="{AF94F3D8-6B15-4FE5-9253-5412906DA6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D10C2CD-4F71-46D5-A89B-1190086845D0}" type="pres">
      <dgm:prSet presAssocID="{92F9D41F-DEDB-45DB-8F4E-9A3700F01452}" presName="parentText" presStyleLbl="node1" presStyleIdx="0" presStyleCnt="3" custLinFactNeighborX="-294" custLinFactNeighborY="-3419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B9C2B8-C704-4B4F-B5F4-EA5FE165CE12}" type="pres">
      <dgm:prSet presAssocID="{2D8FD2DB-9049-497E-A073-43C2192C9CB6}" presName="spacer" presStyleCnt="0"/>
      <dgm:spPr/>
    </dgm:pt>
    <dgm:pt modelId="{AA75622E-1AAE-47FA-84AB-66BE2E2235FF}" type="pres">
      <dgm:prSet presAssocID="{F45E45BB-5906-4344-9500-1C9DB50DF75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F6CEF9-819A-49EB-88E1-BB4C29F2FC88}" type="pres">
      <dgm:prSet presAssocID="{FDD157C9-0FC3-4D8F-AB18-6AA58CD2DBCA}" presName="spacer" presStyleCnt="0"/>
      <dgm:spPr/>
    </dgm:pt>
    <dgm:pt modelId="{DA42796D-5A42-46BA-B690-E91EB5219E77}" type="pres">
      <dgm:prSet presAssocID="{1CC87A9D-A6A4-41C8-8DC3-682A3D8A8D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A14027D-99B4-47B0-A463-8B9BC47B3D54}" type="presOf" srcId="{1CC87A9D-A6A4-41C8-8DC3-682A3D8A8D2C}" destId="{DA42796D-5A42-46BA-B690-E91EB5219E77}" srcOrd="0" destOrd="0" presId="urn:microsoft.com/office/officeart/2005/8/layout/vList2"/>
    <dgm:cxn modelId="{4624C9C3-F5E8-407B-97D1-198E940DACC9}" type="presOf" srcId="{92F9D41F-DEDB-45DB-8F4E-9A3700F01452}" destId="{9D10C2CD-4F71-46D5-A89B-1190086845D0}" srcOrd="0" destOrd="0" presId="urn:microsoft.com/office/officeart/2005/8/layout/vList2"/>
    <dgm:cxn modelId="{BA66127E-B9C0-47B2-9AC8-718F2DA1EEBE}" srcId="{AF94F3D8-6B15-4FE5-9253-5412906DA687}" destId="{1CC87A9D-A6A4-41C8-8DC3-682A3D8A8D2C}" srcOrd="2" destOrd="0" parTransId="{A8070AB6-E5D1-44DF-8ED7-B056B798DB28}" sibTransId="{700E1350-9C9A-4CB7-817C-F12B5F610C47}"/>
    <dgm:cxn modelId="{94594138-4C9D-48A2-B2AC-39A0DEDDB3A1}" srcId="{AF94F3D8-6B15-4FE5-9253-5412906DA687}" destId="{F45E45BB-5906-4344-9500-1C9DB50DF759}" srcOrd="1" destOrd="0" parTransId="{A25BF76B-E80B-47AE-BE72-1C081EF9A610}" sibTransId="{FDD157C9-0FC3-4D8F-AB18-6AA58CD2DBCA}"/>
    <dgm:cxn modelId="{A4426AAA-9B38-4C43-8DFC-0C112DDF8638}" type="presOf" srcId="{F45E45BB-5906-4344-9500-1C9DB50DF759}" destId="{AA75622E-1AAE-47FA-84AB-66BE2E2235FF}" srcOrd="0" destOrd="0" presId="urn:microsoft.com/office/officeart/2005/8/layout/vList2"/>
    <dgm:cxn modelId="{D5AED5D8-B13C-45FF-89FC-9D71E2DFE845}" srcId="{AF94F3D8-6B15-4FE5-9253-5412906DA687}" destId="{92F9D41F-DEDB-45DB-8F4E-9A3700F01452}" srcOrd="0" destOrd="0" parTransId="{72508404-BD28-4438-A9A7-9AA1DCFC6779}" sibTransId="{2D8FD2DB-9049-497E-A073-43C2192C9CB6}"/>
    <dgm:cxn modelId="{72C06BCE-A0BC-4F22-BB5C-7FD2E12B2FCD}" type="presOf" srcId="{AF94F3D8-6B15-4FE5-9253-5412906DA687}" destId="{406FF452-65EC-4CF3-AB8D-CFE4300FDE0C}" srcOrd="0" destOrd="0" presId="urn:microsoft.com/office/officeart/2005/8/layout/vList2"/>
    <dgm:cxn modelId="{3603EF0A-2989-4FF2-A23E-990B23CB96A9}" type="presParOf" srcId="{406FF452-65EC-4CF3-AB8D-CFE4300FDE0C}" destId="{9D10C2CD-4F71-46D5-A89B-1190086845D0}" srcOrd="0" destOrd="0" presId="urn:microsoft.com/office/officeart/2005/8/layout/vList2"/>
    <dgm:cxn modelId="{04F24747-FAB6-4F29-A392-9BEA2FBEB523}" type="presParOf" srcId="{406FF452-65EC-4CF3-AB8D-CFE4300FDE0C}" destId="{4CB9C2B8-C704-4B4F-B5F4-EA5FE165CE12}" srcOrd="1" destOrd="0" presId="urn:microsoft.com/office/officeart/2005/8/layout/vList2"/>
    <dgm:cxn modelId="{C6F23616-913C-4E13-98C5-64A75D81A65D}" type="presParOf" srcId="{406FF452-65EC-4CF3-AB8D-CFE4300FDE0C}" destId="{AA75622E-1AAE-47FA-84AB-66BE2E2235FF}" srcOrd="2" destOrd="0" presId="urn:microsoft.com/office/officeart/2005/8/layout/vList2"/>
    <dgm:cxn modelId="{54929E1C-6703-4C1C-95DA-7CA0F7AEBC3E}" type="presParOf" srcId="{406FF452-65EC-4CF3-AB8D-CFE4300FDE0C}" destId="{BEF6CEF9-819A-49EB-88E1-BB4C29F2FC88}" srcOrd="3" destOrd="0" presId="urn:microsoft.com/office/officeart/2005/8/layout/vList2"/>
    <dgm:cxn modelId="{59C2CF2D-F2E0-4E0A-98E6-A480CF9E5D72}" type="presParOf" srcId="{406FF452-65EC-4CF3-AB8D-CFE4300FDE0C}" destId="{DA42796D-5A42-46BA-B690-E91EB5219E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2E363-B071-44C7-8FC6-337EB98D7D1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625B343-EDA8-430E-A5E0-8911F61EE516}">
      <dgm:prSet custT="1"/>
      <dgm:spPr/>
      <dgm:t>
        <a:bodyPr/>
        <a:lstStyle/>
        <a:p>
          <a:r>
            <a:rPr lang="en-GB" sz="2800" dirty="0" err="1"/>
            <a:t>Djelomično</a:t>
          </a:r>
          <a:r>
            <a:rPr lang="en-GB" sz="2800" dirty="0"/>
            <a:t> </a:t>
          </a:r>
          <a:r>
            <a:rPr lang="en-GB" sz="2800" dirty="0" err="1"/>
            <a:t>smo</a:t>
          </a:r>
          <a:r>
            <a:rPr lang="en-GB" sz="2800" dirty="0"/>
            <a:t> </a:t>
          </a:r>
          <a:r>
            <a:rPr lang="en-GB" sz="2800" dirty="0" err="1"/>
            <a:t>potvrdili</a:t>
          </a:r>
          <a:r>
            <a:rPr lang="en-GB" sz="2800" dirty="0"/>
            <a:t> </a:t>
          </a:r>
          <a:r>
            <a:rPr lang="en-GB" sz="2800" dirty="0" err="1"/>
            <a:t>hipotezu</a:t>
          </a:r>
          <a:r>
            <a:rPr lang="en-GB" sz="2800" dirty="0"/>
            <a:t>.</a:t>
          </a:r>
          <a:endParaRPr lang="en-US" sz="2800" dirty="0"/>
        </a:p>
      </dgm:t>
    </dgm:pt>
    <dgm:pt modelId="{B7286043-9A96-44DF-A25A-62CD7C9AA314}" type="parTrans" cxnId="{73DB32DB-7906-4F12-8020-CEDB2E627C4B}">
      <dgm:prSet/>
      <dgm:spPr/>
      <dgm:t>
        <a:bodyPr/>
        <a:lstStyle/>
        <a:p>
          <a:endParaRPr lang="en-US"/>
        </a:p>
      </dgm:t>
    </dgm:pt>
    <dgm:pt modelId="{6EF53F46-0434-4536-A4B0-03757B616AE0}" type="sibTrans" cxnId="{73DB32DB-7906-4F12-8020-CEDB2E627C4B}">
      <dgm:prSet/>
      <dgm:spPr/>
      <dgm:t>
        <a:bodyPr/>
        <a:lstStyle/>
        <a:p>
          <a:endParaRPr lang="en-US"/>
        </a:p>
      </dgm:t>
    </dgm:pt>
    <dgm:pt modelId="{DA8143C6-0E96-4A1C-84DB-821B1814DC9E}">
      <dgm:prSet custT="1"/>
      <dgm:spPr/>
      <dgm:t>
        <a:bodyPr/>
        <a:lstStyle/>
        <a:p>
          <a:r>
            <a:rPr lang="en-GB" sz="2800" dirty="0"/>
            <a:t>Tsunami </a:t>
          </a:r>
          <a:r>
            <a:rPr lang="en-GB" sz="2800" dirty="0" err="1"/>
            <a:t>nema</a:t>
          </a:r>
          <a:r>
            <a:rPr lang="en-GB" sz="2800" dirty="0"/>
            <a:t> </a:t>
          </a:r>
          <a:r>
            <a:rPr lang="en-GB" sz="2800" dirty="0" err="1"/>
            <a:t>pozitivne</a:t>
          </a:r>
          <a:r>
            <a:rPr lang="en-GB" sz="2800" dirty="0"/>
            <a:t> </a:t>
          </a:r>
          <a:r>
            <a:rPr lang="en-GB" sz="2800" dirty="0" err="1"/>
            <a:t>posljedice</a:t>
          </a:r>
          <a:r>
            <a:rPr lang="en-GB" sz="2800" dirty="0"/>
            <a:t> </a:t>
          </a:r>
          <a:r>
            <a:rPr lang="en-GB" sz="2800" dirty="0" err="1"/>
            <a:t>nego</a:t>
          </a:r>
          <a:r>
            <a:rPr lang="en-GB" sz="2800" dirty="0"/>
            <a:t> </a:t>
          </a:r>
          <a:r>
            <a:rPr lang="en-GB" sz="2800" dirty="0" err="1"/>
            <a:t>razara</a:t>
          </a:r>
          <a:r>
            <a:rPr lang="en-GB" sz="2800" dirty="0"/>
            <a:t> </a:t>
          </a:r>
          <a:r>
            <a:rPr lang="en-GB" sz="2800" dirty="0" err="1"/>
            <a:t>kopno</a:t>
          </a:r>
          <a:r>
            <a:rPr lang="en-GB" sz="2800" dirty="0"/>
            <a:t>, </a:t>
          </a:r>
          <a:r>
            <a:rPr lang="en-GB" sz="2800" dirty="0" err="1"/>
            <a:t>radi</a:t>
          </a:r>
          <a:r>
            <a:rPr lang="en-GB" sz="2800" dirty="0"/>
            <a:t> </a:t>
          </a:r>
          <a:r>
            <a:rPr lang="en-GB" sz="2800" dirty="0" err="1"/>
            <a:t>veliku</a:t>
          </a:r>
          <a:r>
            <a:rPr lang="en-GB" sz="2800" dirty="0"/>
            <a:t> </a:t>
          </a:r>
          <a:r>
            <a:rPr lang="en-GB" sz="2800" dirty="0" err="1"/>
            <a:t>štete</a:t>
          </a:r>
          <a:r>
            <a:rPr lang="en-GB" sz="2800" dirty="0"/>
            <a:t> </a:t>
          </a:r>
          <a:r>
            <a:rPr lang="en-GB" sz="2800" dirty="0" err="1"/>
            <a:t>te</a:t>
          </a:r>
          <a:r>
            <a:rPr lang="en-GB" sz="2800" dirty="0"/>
            <a:t> </a:t>
          </a:r>
          <a:r>
            <a:rPr lang="en-GB" sz="2800" dirty="0" err="1"/>
            <a:t>ugrožava</a:t>
          </a:r>
          <a:r>
            <a:rPr lang="en-GB" sz="2800" dirty="0"/>
            <a:t> pa </a:t>
          </a:r>
          <a:r>
            <a:rPr lang="en-GB" sz="2800" dirty="0" err="1"/>
            <a:t>čak</a:t>
          </a:r>
          <a:r>
            <a:rPr lang="en-GB" sz="2800" dirty="0"/>
            <a:t> </a:t>
          </a:r>
          <a:r>
            <a:rPr lang="en-GB" sz="2800" dirty="0" err="1"/>
            <a:t>i</a:t>
          </a:r>
          <a:r>
            <a:rPr lang="en-GB" sz="2800" dirty="0"/>
            <a:t> </a:t>
          </a:r>
          <a:r>
            <a:rPr lang="en-GB" sz="2800" dirty="0" err="1"/>
            <a:t>oduzima</a:t>
          </a:r>
          <a:r>
            <a:rPr lang="en-GB" sz="2800" dirty="0"/>
            <a:t> </a:t>
          </a:r>
          <a:r>
            <a:rPr lang="en-GB" sz="2800" dirty="0" err="1"/>
            <a:t>živote</a:t>
          </a:r>
          <a:r>
            <a:rPr lang="en-GB" sz="2800" dirty="0"/>
            <a:t> </a:t>
          </a:r>
          <a:r>
            <a:rPr lang="en-GB" sz="2800" dirty="0" err="1"/>
            <a:t>stanovnika</a:t>
          </a:r>
          <a:r>
            <a:rPr lang="en-GB" sz="2800" dirty="0"/>
            <a:t> </a:t>
          </a:r>
          <a:r>
            <a:rPr lang="en-GB" sz="2800" dirty="0" err="1"/>
            <a:t>udarenih</a:t>
          </a:r>
          <a:r>
            <a:rPr lang="en-GB" sz="2800" dirty="0"/>
            <a:t> </a:t>
          </a:r>
          <a:r>
            <a:rPr lang="en-GB" sz="2800" dirty="0" err="1"/>
            <a:t>područja</a:t>
          </a:r>
          <a:r>
            <a:rPr lang="en-GB" sz="2800" dirty="0"/>
            <a:t>.</a:t>
          </a:r>
          <a:endParaRPr lang="en-US" sz="2800" dirty="0"/>
        </a:p>
      </dgm:t>
    </dgm:pt>
    <dgm:pt modelId="{4B38678A-721B-45E1-9CA7-0DD26A21CA3E}" type="parTrans" cxnId="{8DBBA3AF-82D1-4751-981E-637134EA5E6A}">
      <dgm:prSet/>
      <dgm:spPr/>
      <dgm:t>
        <a:bodyPr/>
        <a:lstStyle/>
        <a:p>
          <a:endParaRPr lang="en-US"/>
        </a:p>
      </dgm:t>
    </dgm:pt>
    <dgm:pt modelId="{7940B260-2320-4AC6-8542-3DD60BAA0885}" type="sibTrans" cxnId="{8DBBA3AF-82D1-4751-981E-637134EA5E6A}">
      <dgm:prSet/>
      <dgm:spPr/>
      <dgm:t>
        <a:bodyPr/>
        <a:lstStyle/>
        <a:p>
          <a:endParaRPr lang="en-US"/>
        </a:p>
      </dgm:t>
    </dgm:pt>
    <dgm:pt modelId="{17D7DA11-2370-49DB-97F2-C74E831E393B}" type="pres">
      <dgm:prSet presAssocID="{FB42E363-B071-44C7-8FC6-337EB98D7D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F3A58C6-6E6B-4EC7-B301-F5B98BCAB39C}" type="pres">
      <dgm:prSet presAssocID="{A625B343-EDA8-430E-A5E0-8911F61EE516}" presName="hierRoot1" presStyleCnt="0"/>
      <dgm:spPr/>
    </dgm:pt>
    <dgm:pt modelId="{951B2235-35CE-4E27-8893-C8DADEBACF3E}" type="pres">
      <dgm:prSet presAssocID="{A625B343-EDA8-430E-A5E0-8911F61EE516}" presName="composite" presStyleCnt="0"/>
      <dgm:spPr/>
    </dgm:pt>
    <dgm:pt modelId="{BDB6F3A2-A77B-4562-8EAA-557C6717F7B2}" type="pres">
      <dgm:prSet presAssocID="{A625B343-EDA8-430E-A5E0-8911F61EE516}" presName="background" presStyleLbl="node0" presStyleIdx="0" presStyleCnt="2"/>
      <dgm:spPr>
        <a:solidFill>
          <a:schemeClr val="accent4"/>
        </a:solidFill>
      </dgm:spPr>
    </dgm:pt>
    <dgm:pt modelId="{B27FF26C-5136-4976-ACD2-F457BF0CBC74}" type="pres">
      <dgm:prSet presAssocID="{A625B343-EDA8-430E-A5E0-8911F61EE51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661898D-CAC8-45DB-93E7-07AE27E8F387}" type="pres">
      <dgm:prSet presAssocID="{A625B343-EDA8-430E-A5E0-8911F61EE516}" presName="hierChild2" presStyleCnt="0"/>
      <dgm:spPr/>
    </dgm:pt>
    <dgm:pt modelId="{F9C625A7-EFF8-4B8B-889B-C2C21CB2B35C}" type="pres">
      <dgm:prSet presAssocID="{DA8143C6-0E96-4A1C-84DB-821B1814DC9E}" presName="hierRoot1" presStyleCnt="0"/>
      <dgm:spPr/>
    </dgm:pt>
    <dgm:pt modelId="{185B600E-5A72-4AFB-BF35-F92416F28164}" type="pres">
      <dgm:prSet presAssocID="{DA8143C6-0E96-4A1C-84DB-821B1814DC9E}" presName="composite" presStyleCnt="0"/>
      <dgm:spPr/>
    </dgm:pt>
    <dgm:pt modelId="{CC59CBD1-A351-4A52-A9F0-9F02FF1ECEB1}" type="pres">
      <dgm:prSet presAssocID="{DA8143C6-0E96-4A1C-84DB-821B1814DC9E}" presName="background" presStyleLbl="node0" presStyleIdx="1" presStyleCnt="2"/>
      <dgm:spPr>
        <a:solidFill>
          <a:schemeClr val="accent4"/>
        </a:solidFill>
      </dgm:spPr>
    </dgm:pt>
    <dgm:pt modelId="{111701C2-24A2-43C2-99DA-CA0304C6D488}" type="pres">
      <dgm:prSet presAssocID="{DA8143C6-0E96-4A1C-84DB-821B1814DC9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34199C7-B57F-463C-ADA6-EA89842EC8D5}" type="pres">
      <dgm:prSet presAssocID="{DA8143C6-0E96-4A1C-84DB-821B1814DC9E}" presName="hierChild2" presStyleCnt="0"/>
      <dgm:spPr/>
    </dgm:pt>
  </dgm:ptLst>
  <dgm:cxnLst>
    <dgm:cxn modelId="{BD31E91C-EBE7-42B1-92C4-B66B1AE9F480}" type="presOf" srcId="{A625B343-EDA8-430E-A5E0-8911F61EE516}" destId="{B27FF26C-5136-4976-ACD2-F457BF0CBC74}" srcOrd="0" destOrd="0" presId="urn:microsoft.com/office/officeart/2005/8/layout/hierarchy1"/>
    <dgm:cxn modelId="{8DBBA3AF-82D1-4751-981E-637134EA5E6A}" srcId="{FB42E363-B071-44C7-8FC6-337EB98D7D13}" destId="{DA8143C6-0E96-4A1C-84DB-821B1814DC9E}" srcOrd="1" destOrd="0" parTransId="{4B38678A-721B-45E1-9CA7-0DD26A21CA3E}" sibTransId="{7940B260-2320-4AC6-8542-3DD60BAA0885}"/>
    <dgm:cxn modelId="{73DB32DB-7906-4F12-8020-CEDB2E627C4B}" srcId="{FB42E363-B071-44C7-8FC6-337EB98D7D13}" destId="{A625B343-EDA8-430E-A5E0-8911F61EE516}" srcOrd="0" destOrd="0" parTransId="{B7286043-9A96-44DF-A25A-62CD7C9AA314}" sibTransId="{6EF53F46-0434-4536-A4B0-03757B616AE0}"/>
    <dgm:cxn modelId="{E8C59067-B940-4EE5-A4F9-20B522E24E5B}" type="presOf" srcId="{DA8143C6-0E96-4A1C-84DB-821B1814DC9E}" destId="{111701C2-24A2-43C2-99DA-CA0304C6D488}" srcOrd="0" destOrd="0" presId="urn:microsoft.com/office/officeart/2005/8/layout/hierarchy1"/>
    <dgm:cxn modelId="{99F489D9-4596-4982-B4F3-CB9C1B27132E}" type="presOf" srcId="{FB42E363-B071-44C7-8FC6-337EB98D7D13}" destId="{17D7DA11-2370-49DB-97F2-C74E831E393B}" srcOrd="0" destOrd="0" presId="urn:microsoft.com/office/officeart/2005/8/layout/hierarchy1"/>
    <dgm:cxn modelId="{29245EA2-9B44-4C8B-81C1-D2E47A2AEA93}" type="presParOf" srcId="{17D7DA11-2370-49DB-97F2-C74E831E393B}" destId="{1F3A58C6-6E6B-4EC7-B301-F5B98BCAB39C}" srcOrd="0" destOrd="0" presId="urn:microsoft.com/office/officeart/2005/8/layout/hierarchy1"/>
    <dgm:cxn modelId="{B119D97F-3FFD-46E7-99CF-431EE39CCE9E}" type="presParOf" srcId="{1F3A58C6-6E6B-4EC7-B301-F5B98BCAB39C}" destId="{951B2235-35CE-4E27-8893-C8DADEBACF3E}" srcOrd="0" destOrd="0" presId="urn:microsoft.com/office/officeart/2005/8/layout/hierarchy1"/>
    <dgm:cxn modelId="{445D59AF-0425-499A-B7AC-31E6318F402D}" type="presParOf" srcId="{951B2235-35CE-4E27-8893-C8DADEBACF3E}" destId="{BDB6F3A2-A77B-4562-8EAA-557C6717F7B2}" srcOrd="0" destOrd="0" presId="urn:microsoft.com/office/officeart/2005/8/layout/hierarchy1"/>
    <dgm:cxn modelId="{5772B785-8260-4897-BEBF-BC6470C5F7EF}" type="presParOf" srcId="{951B2235-35CE-4E27-8893-C8DADEBACF3E}" destId="{B27FF26C-5136-4976-ACD2-F457BF0CBC74}" srcOrd="1" destOrd="0" presId="urn:microsoft.com/office/officeart/2005/8/layout/hierarchy1"/>
    <dgm:cxn modelId="{0277B997-9D69-4475-8893-AA3842331E29}" type="presParOf" srcId="{1F3A58C6-6E6B-4EC7-B301-F5B98BCAB39C}" destId="{5661898D-CAC8-45DB-93E7-07AE27E8F387}" srcOrd="1" destOrd="0" presId="urn:microsoft.com/office/officeart/2005/8/layout/hierarchy1"/>
    <dgm:cxn modelId="{EA4E68AE-5050-4263-A0AB-078647D95FBE}" type="presParOf" srcId="{17D7DA11-2370-49DB-97F2-C74E831E393B}" destId="{F9C625A7-EFF8-4B8B-889B-C2C21CB2B35C}" srcOrd="1" destOrd="0" presId="urn:microsoft.com/office/officeart/2005/8/layout/hierarchy1"/>
    <dgm:cxn modelId="{0A8A4421-2098-4EB0-867C-0C8238047C40}" type="presParOf" srcId="{F9C625A7-EFF8-4B8B-889B-C2C21CB2B35C}" destId="{185B600E-5A72-4AFB-BF35-F92416F28164}" srcOrd="0" destOrd="0" presId="urn:microsoft.com/office/officeart/2005/8/layout/hierarchy1"/>
    <dgm:cxn modelId="{403A09BC-197C-46EE-9388-FE8152E0BF54}" type="presParOf" srcId="{185B600E-5A72-4AFB-BF35-F92416F28164}" destId="{CC59CBD1-A351-4A52-A9F0-9F02FF1ECEB1}" srcOrd="0" destOrd="0" presId="urn:microsoft.com/office/officeart/2005/8/layout/hierarchy1"/>
    <dgm:cxn modelId="{BCF06A9F-7301-4B56-8FA4-80A79DFFE8CB}" type="presParOf" srcId="{185B600E-5A72-4AFB-BF35-F92416F28164}" destId="{111701C2-24A2-43C2-99DA-CA0304C6D488}" srcOrd="1" destOrd="0" presId="urn:microsoft.com/office/officeart/2005/8/layout/hierarchy1"/>
    <dgm:cxn modelId="{D47A6FF4-79CB-4662-877A-369E736F5EB9}" type="presParOf" srcId="{F9C625A7-EFF8-4B8B-889B-C2C21CB2B35C}" destId="{534199C7-B57F-463C-ADA6-EA89842EC8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0C2CD-4F71-46D5-A89B-1190086845D0}">
      <dsp:nvSpPr>
        <dsp:cNvPr id="0" name=""/>
        <dsp:cNvSpPr/>
      </dsp:nvSpPr>
      <dsp:spPr>
        <a:xfrm>
          <a:off x="0" y="99257"/>
          <a:ext cx="5181600" cy="121680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/>
            <a:t>Kako</a:t>
          </a:r>
          <a:r>
            <a:rPr lang="en-GB" sz="2800" kern="1200" dirty="0"/>
            <a:t> tsunami </a:t>
          </a:r>
          <a:r>
            <a:rPr lang="en-GB" sz="2800" kern="1200" dirty="0" err="1"/>
            <a:t>utječe</a:t>
          </a:r>
          <a:r>
            <a:rPr lang="en-GB" sz="2800" kern="1200" dirty="0"/>
            <a:t> </a:t>
          </a:r>
          <a:r>
            <a:rPr lang="en-GB" sz="2800" kern="1200" dirty="0" err="1"/>
            <a:t>na</a:t>
          </a:r>
          <a:r>
            <a:rPr lang="en-GB" sz="2800" kern="1200" dirty="0"/>
            <a:t> </a:t>
          </a:r>
          <a:r>
            <a:rPr lang="en-GB" sz="2800" kern="1200" dirty="0" err="1"/>
            <a:t>kopno</a:t>
          </a:r>
          <a:r>
            <a:rPr lang="en-GB" sz="2800" kern="1200" dirty="0"/>
            <a:t>?</a:t>
          </a:r>
          <a:endParaRPr lang="en-US" sz="2800" kern="1200" dirty="0"/>
        </a:p>
      </dsp:txBody>
      <dsp:txXfrm>
        <a:off x="59399" y="158656"/>
        <a:ext cx="5062802" cy="1098002"/>
      </dsp:txXfrm>
    </dsp:sp>
    <dsp:sp modelId="{AA75622E-1AAE-47FA-84AB-66BE2E2235FF}">
      <dsp:nvSpPr>
        <dsp:cNvPr id="0" name=""/>
        <dsp:cNvSpPr/>
      </dsp:nvSpPr>
      <dsp:spPr>
        <a:xfrm>
          <a:off x="0" y="1567269"/>
          <a:ext cx="5181600" cy="121680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/>
            <a:t>Kako</a:t>
          </a:r>
          <a:r>
            <a:rPr lang="en-GB" sz="2800" kern="1200" dirty="0"/>
            <a:t> tsunami </a:t>
          </a:r>
          <a:r>
            <a:rPr lang="en-GB" sz="2800" kern="1200" dirty="0" err="1"/>
            <a:t>utječe</a:t>
          </a:r>
          <a:r>
            <a:rPr lang="en-GB" sz="2800" kern="1200" dirty="0"/>
            <a:t> </a:t>
          </a:r>
          <a:r>
            <a:rPr lang="en-GB" sz="2800" kern="1200" dirty="0" err="1"/>
            <a:t>na</a:t>
          </a:r>
          <a:r>
            <a:rPr lang="en-GB" sz="2800" kern="1200" dirty="0"/>
            <a:t> </a:t>
          </a:r>
          <a:r>
            <a:rPr lang="en-GB" sz="2800" kern="1200" dirty="0" err="1"/>
            <a:t>stanovništvo</a:t>
          </a:r>
          <a:r>
            <a:rPr lang="en-GB" sz="2800" kern="1200" dirty="0"/>
            <a:t>?</a:t>
          </a:r>
          <a:endParaRPr lang="en-US" sz="2800" kern="1200" dirty="0"/>
        </a:p>
      </dsp:txBody>
      <dsp:txXfrm>
        <a:off x="59399" y="1626668"/>
        <a:ext cx="5062802" cy="1098002"/>
      </dsp:txXfrm>
    </dsp:sp>
    <dsp:sp modelId="{DA42796D-5A42-46BA-B690-E91EB5219E77}">
      <dsp:nvSpPr>
        <dsp:cNvPr id="0" name=""/>
        <dsp:cNvSpPr/>
      </dsp:nvSpPr>
      <dsp:spPr>
        <a:xfrm>
          <a:off x="0" y="2971269"/>
          <a:ext cx="5181600" cy="121680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Ima li tsunami </a:t>
          </a:r>
          <a:r>
            <a:rPr lang="en-GB" sz="2800" kern="1200" dirty="0" err="1"/>
            <a:t>pozitivne</a:t>
          </a:r>
          <a:r>
            <a:rPr lang="en-GB" sz="2800" kern="1200" dirty="0"/>
            <a:t> </a:t>
          </a:r>
          <a:r>
            <a:rPr lang="en-GB" sz="2800" kern="1200" dirty="0" err="1"/>
            <a:t>posljedice</a:t>
          </a:r>
          <a:r>
            <a:rPr lang="en-GB" sz="2800" kern="1200" dirty="0"/>
            <a:t>?</a:t>
          </a:r>
          <a:endParaRPr lang="en-US" sz="2800" kern="1200" dirty="0"/>
        </a:p>
      </dsp:txBody>
      <dsp:txXfrm>
        <a:off x="59399" y="3030668"/>
        <a:ext cx="50628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6F3A2-A77B-4562-8EAA-557C6717F7B2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FF26C-5136-4976-ACD2-F457BF0CBC74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/>
            <a:t>Djelomično</a:t>
          </a:r>
          <a:r>
            <a:rPr lang="en-GB" sz="2800" kern="1200" dirty="0"/>
            <a:t> </a:t>
          </a:r>
          <a:r>
            <a:rPr lang="en-GB" sz="2800" kern="1200" dirty="0" err="1"/>
            <a:t>smo</a:t>
          </a:r>
          <a:r>
            <a:rPr lang="en-GB" sz="2800" kern="1200" dirty="0"/>
            <a:t> </a:t>
          </a:r>
          <a:r>
            <a:rPr lang="en-GB" sz="2800" kern="1200" dirty="0" err="1"/>
            <a:t>potvrdili</a:t>
          </a:r>
          <a:r>
            <a:rPr lang="en-GB" sz="2800" kern="1200" dirty="0"/>
            <a:t> </a:t>
          </a:r>
          <a:r>
            <a:rPr lang="en-GB" sz="2800" kern="1200" dirty="0" err="1"/>
            <a:t>hipotezu</a:t>
          </a:r>
          <a:r>
            <a:rPr lang="en-GB" sz="2800" kern="1200" dirty="0"/>
            <a:t>.</a:t>
          </a:r>
          <a:endParaRPr lang="en-US" sz="2800" kern="1200" dirty="0"/>
        </a:p>
      </dsp:txBody>
      <dsp:txXfrm>
        <a:off x="696297" y="538547"/>
        <a:ext cx="4171627" cy="2590157"/>
      </dsp:txXfrm>
    </dsp:sp>
    <dsp:sp modelId="{CC59CBD1-A351-4A52-A9F0-9F02FF1ECEB1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701C2-24A2-43C2-99DA-CA0304C6D488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Tsunami </a:t>
          </a:r>
          <a:r>
            <a:rPr lang="en-GB" sz="2800" kern="1200" dirty="0" err="1"/>
            <a:t>nema</a:t>
          </a:r>
          <a:r>
            <a:rPr lang="en-GB" sz="2800" kern="1200" dirty="0"/>
            <a:t> </a:t>
          </a:r>
          <a:r>
            <a:rPr lang="en-GB" sz="2800" kern="1200" dirty="0" err="1"/>
            <a:t>pozitivne</a:t>
          </a:r>
          <a:r>
            <a:rPr lang="en-GB" sz="2800" kern="1200" dirty="0"/>
            <a:t> </a:t>
          </a:r>
          <a:r>
            <a:rPr lang="en-GB" sz="2800" kern="1200" dirty="0" err="1"/>
            <a:t>posljedice</a:t>
          </a:r>
          <a:r>
            <a:rPr lang="en-GB" sz="2800" kern="1200" dirty="0"/>
            <a:t> </a:t>
          </a:r>
          <a:r>
            <a:rPr lang="en-GB" sz="2800" kern="1200" dirty="0" err="1"/>
            <a:t>nego</a:t>
          </a:r>
          <a:r>
            <a:rPr lang="en-GB" sz="2800" kern="1200" dirty="0"/>
            <a:t> </a:t>
          </a:r>
          <a:r>
            <a:rPr lang="en-GB" sz="2800" kern="1200" dirty="0" err="1"/>
            <a:t>razara</a:t>
          </a:r>
          <a:r>
            <a:rPr lang="en-GB" sz="2800" kern="1200" dirty="0"/>
            <a:t> </a:t>
          </a:r>
          <a:r>
            <a:rPr lang="en-GB" sz="2800" kern="1200" dirty="0" err="1"/>
            <a:t>kopno</a:t>
          </a:r>
          <a:r>
            <a:rPr lang="en-GB" sz="2800" kern="1200" dirty="0"/>
            <a:t>, </a:t>
          </a:r>
          <a:r>
            <a:rPr lang="en-GB" sz="2800" kern="1200" dirty="0" err="1"/>
            <a:t>radi</a:t>
          </a:r>
          <a:r>
            <a:rPr lang="en-GB" sz="2800" kern="1200" dirty="0"/>
            <a:t> </a:t>
          </a:r>
          <a:r>
            <a:rPr lang="en-GB" sz="2800" kern="1200" dirty="0" err="1"/>
            <a:t>veliku</a:t>
          </a:r>
          <a:r>
            <a:rPr lang="en-GB" sz="2800" kern="1200" dirty="0"/>
            <a:t> </a:t>
          </a:r>
          <a:r>
            <a:rPr lang="en-GB" sz="2800" kern="1200" dirty="0" err="1"/>
            <a:t>štete</a:t>
          </a:r>
          <a:r>
            <a:rPr lang="en-GB" sz="2800" kern="1200" dirty="0"/>
            <a:t> </a:t>
          </a:r>
          <a:r>
            <a:rPr lang="en-GB" sz="2800" kern="1200" dirty="0" err="1"/>
            <a:t>te</a:t>
          </a:r>
          <a:r>
            <a:rPr lang="en-GB" sz="2800" kern="1200" dirty="0"/>
            <a:t> </a:t>
          </a:r>
          <a:r>
            <a:rPr lang="en-GB" sz="2800" kern="1200" dirty="0" err="1"/>
            <a:t>ugrožava</a:t>
          </a:r>
          <a:r>
            <a:rPr lang="en-GB" sz="2800" kern="1200" dirty="0"/>
            <a:t> pa </a:t>
          </a:r>
          <a:r>
            <a:rPr lang="en-GB" sz="2800" kern="1200" dirty="0" err="1"/>
            <a:t>čak</a:t>
          </a:r>
          <a:r>
            <a:rPr lang="en-GB" sz="2800" kern="1200" dirty="0"/>
            <a:t> </a:t>
          </a:r>
          <a:r>
            <a:rPr lang="en-GB" sz="2800" kern="1200" dirty="0" err="1"/>
            <a:t>i</a:t>
          </a:r>
          <a:r>
            <a:rPr lang="en-GB" sz="2800" kern="1200" dirty="0"/>
            <a:t> </a:t>
          </a:r>
          <a:r>
            <a:rPr lang="en-GB" sz="2800" kern="1200" dirty="0" err="1"/>
            <a:t>oduzima</a:t>
          </a:r>
          <a:r>
            <a:rPr lang="en-GB" sz="2800" kern="1200" dirty="0"/>
            <a:t> </a:t>
          </a:r>
          <a:r>
            <a:rPr lang="en-GB" sz="2800" kern="1200" dirty="0" err="1"/>
            <a:t>živote</a:t>
          </a:r>
          <a:r>
            <a:rPr lang="en-GB" sz="2800" kern="1200" dirty="0"/>
            <a:t> </a:t>
          </a:r>
          <a:r>
            <a:rPr lang="en-GB" sz="2800" kern="1200" dirty="0" err="1"/>
            <a:t>stanovnika</a:t>
          </a:r>
          <a:r>
            <a:rPr lang="en-GB" sz="2800" kern="1200" dirty="0"/>
            <a:t> </a:t>
          </a:r>
          <a:r>
            <a:rPr lang="en-GB" sz="2800" kern="1200" dirty="0" err="1"/>
            <a:t>udarenih</a:t>
          </a:r>
          <a:r>
            <a:rPr lang="en-GB" sz="2800" kern="1200" dirty="0"/>
            <a:t> </a:t>
          </a:r>
          <a:r>
            <a:rPr lang="en-GB" sz="2800" kern="1200" dirty="0" err="1"/>
            <a:t>područja</a:t>
          </a:r>
          <a:r>
            <a:rPr lang="en-GB" sz="2800" kern="1200" dirty="0"/>
            <a:t>.</a:t>
          </a:r>
          <a:endParaRPr lang="en-US" sz="2800" kern="1200" dirty="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C6CE-62A7-46DA-BE4F-843B724A36F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2EC3-2903-44C0-8F38-7491CD809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C6CE-62A7-46DA-BE4F-843B724A36F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2EC3-2903-44C0-8F38-7491CD809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4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C6CE-62A7-46DA-BE4F-843B724A36F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2EC3-2903-44C0-8F38-7491CD809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0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C6CE-62A7-46DA-BE4F-843B724A36F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2EC3-2903-44C0-8F38-7491CD809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2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C6CE-62A7-46DA-BE4F-843B724A36F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2EC3-2903-44C0-8F38-7491CD809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8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C6CE-62A7-46DA-BE4F-843B724A36F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2EC3-2903-44C0-8F38-7491CD809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52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C6CE-62A7-46DA-BE4F-843B724A36F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2EC3-2903-44C0-8F38-7491CD809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2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C6CE-62A7-46DA-BE4F-843B724A36F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2EC3-2903-44C0-8F38-7491CD809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9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C6CE-62A7-46DA-BE4F-843B724A36F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2EC3-2903-44C0-8F38-7491CD809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3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C6CE-62A7-46DA-BE4F-843B724A36F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2EC3-2903-44C0-8F38-7491CD809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C6CE-62A7-46DA-BE4F-843B724A36F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2EC3-2903-44C0-8F38-7491CD809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5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C6CE-62A7-46DA-BE4F-843B724A36F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B2EC3-2903-44C0-8F38-7491CD809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8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n.downtoearth.org.in/image/20060630/49-1.jpg" TargetMode="External"/><Relationship Id="rId4" Type="http://schemas.openxmlformats.org/officeDocument/2006/relationships/hyperlink" Target="https://cdn.downtoearth.org.in/image/20060630/4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eo.libretexts.org/Bookshelves/Oceanography/Oceanography_101_(Miracosta)/10:_Waves/10.14:_Impact_of_Tsunamis_in_Modern_World_History" TargetMode="External"/><Relationship Id="rId3" Type="http://schemas.openxmlformats.org/officeDocument/2006/relationships/hyperlink" Target="https://zimo.dnevnik.hr/clanak/sto-je-tsunami-kako-nastaje-i-zasto-moze-biti-opasan---820601.html" TargetMode="External"/><Relationship Id="rId7" Type="http://schemas.openxmlformats.org/officeDocument/2006/relationships/hyperlink" Target="https://www.dw.com/hr/arheolozi-svjedo%C4%8De-o-pozitivnim-posljedicama-tsunamija/a-2282783" TargetMode="External"/><Relationship Id="rId2" Type="http://schemas.openxmlformats.org/officeDocument/2006/relationships/hyperlink" Target="https://www.enciklopedija.hr/Natuknica.aspx?ID=625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ciklopedija.hr/natuknica.aspx?ID=38491" TargetMode="External"/><Relationship Id="rId5" Type="http://schemas.openxmlformats.org/officeDocument/2006/relationships/hyperlink" Target="https://www.australiangeographic.com.au/topics/science-environment/2011/03/the-10-most-destructive-tsunamis-in-history/" TargetMode="External"/><Relationship Id="rId10" Type="http://schemas.openxmlformats.org/officeDocument/2006/relationships/hyperlink" Target="https://sos.noaa.gov/catalog/datasets/japan-tsunami-wave-heights-march-11-2011/#:~:text=It%20is%20estimated%20that%20the%20initial%20tsunami%20wave,waves%20three%20stories%20high%20in%20parts%20of%20Japan." TargetMode="External"/><Relationship Id="rId4" Type="http://schemas.openxmlformats.org/officeDocument/2006/relationships/hyperlink" Target="https://zastita-prirode.hr/ekologija-i-okolis/tsunamiji-kako-nastaju-i-koje-su-njihove-posljedice/" TargetMode="External"/><Relationship Id="rId9" Type="http://schemas.openxmlformats.org/officeDocument/2006/relationships/hyperlink" Target="https://www.britannica.com/event/Indian-Ocean-tsunami-of-20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nd2oi6izkvoi.cloudfront.net/2022/12/09/image/jpeg/fUF5qSL3XO7ak9hmJdHVD69NR2ci9qSihRhCJja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vision.org/wp-content/uploads/2018/12/D170-0020-087_61087-1140x75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ssets.editorial.aetnd.com/uploads/2018/10/1-tsunami-51915383.jpg?width=1920&amp;height=960&amp;crop=1920:960,smart&amp;quality=75&amp;auto=webp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-aid.nl/assets/files/dsc03181.1280x0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Štete od najvećeg tsunamija u povijesti vide se i danas | Express">
            <a:extLst>
              <a:ext uri="{FF2B5EF4-FFF2-40B4-BE49-F238E27FC236}">
                <a16:creationId xmlns:a16="http://schemas.microsoft.com/office/drawing/2014/main" id="{3EB1CA20-F31E-6230-B29C-6C5E6D4DD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663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7F709-C68B-B0F8-7F43-2299049B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sz="8000" i="1" dirty="0">
                <a:solidFill>
                  <a:srgbClr val="FFFFFF"/>
                </a:solidFill>
                <a:latin typeface="Amasis MT Pro Medium" panose="02040604050005020304" pitchFamily="18" charset="0"/>
                <a:cs typeface="Angsana New" panose="020B0502040204020203" pitchFamily="18" charset="-34"/>
              </a:rPr>
              <a:t>Tsunami u </a:t>
            </a:r>
            <a:r>
              <a:rPr lang="en-GB" sz="8000" i="1" dirty="0" err="1">
                <a:solidFill>
                  <a:srgbClr val="FFFFFF"/>
                </a:solidFill>
                <a:latin typeface="Amasis MT Pro Medium" panose="02040604050005020304" pitchFamily="18" charset="0"/>
                <a:cs typeface="Angsana New" panose="020B0502040204020203" pitchFamily="18" charset="-34"/>
              </a:rPr>
              <a:t>Aziji</a:t>
            </a:r>
            <a:endParaRPr lang="en-GB" sz="8000" i="1" dirty="0">
              <a:solidFill>
                <a:srgbClr val="FFFFFF"/>
              </a:solidFill>
              <a:latin typeface="Amasis MT Pro Medium" panose="02040604050005020304" pitchFamily="18" charset="0"/>
              <a:cs typeface="Angsana New" panose="020B0502040204020203" pitchFamily="18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61672-36E3-9E32-6D5E-CC3AFE5CC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FFFFFF"/>
                </a:solidFill>
              </a:rPr>
              <a:t>Ana </a:t>
            </a:r>
            <a:r>
              <a:rPr lang="en-GB" i="1" dirty="0" err="1">
                <a:solidFill>
                  <a:srgbClr val="FFFFFF"/>
                </a:solidFill>
              </a:rPr>
              <a:t>Balenović</a:t>
            </a:r>
            <a:r>
              <a:rPr lang="en-GB" i="1" dirty="0">
                <a:solidFill>
                  <a:srgbClr val="FFFFFF"/>
                </a:solidFill>
              </a:rPr>
              <a:t> 8.b</a:t>
            </a:r>
          </a:p>
        </p:txBody>
      </p:sp>
    </p:spTree>
    <p:extLst>
      <p:ext uri="{BB962C8B-B14F-4D97-AF65-F5344CB8AC3E}">
        <p14:creationId xmlns:p14="http://schemas.microsoft.com/office/powerpoint/2010/main" val="273187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CF25-4839-0109-8C98-055A5D7A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25194"/>
            <a:ext cx="9224061" cy="9496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Možemo</a:t>
            </a:r>
            <a:r>
              <a:rPr lang="en-US" sz="4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li se </a:t>
            </a:r>
            <a:r>
              <a:rPr lang="en-US" sz="4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zaštititi</a:t>
            </a:r>
            <a:r>
              <a:rPr lang="en-US" sz="4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od </a:t>
            </a:r>
            <a:r>
              <a:rPr lang="en-US" sz="4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tsunamija</a:t>
            </a:r>
            <a:r>
              <a:rPr lang="en-US" sz="4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6F457-D43D-5956-4230-A15310ADC0F0}"/>
              </a:ext>
            </a:extLst>
          </p:cNvPr>
          <p:cNvSpPr>
            <a:spLocks/>
          </p:cNvSpPr>
          <p:nvPr/>
        </p:nvSpPr>
        <p:spPr>
          <a:xfrm>
            <a:off x="1025277" y="1793278"/>
            <a:ext cx="6675119" cy="1123427"/>
          </a:xfrm>
          <a:prstGeom prst="rect">
            <a:avLst/>
          </a:prstGeom>
        </p:spPr>
        <p:txBody>
          <a:bodyPr/>
          <a:lstStyle/>
          <a:p>
            <a:pPr marL="220028" indent="-220028" defTabSz="7040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Službena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upozorenja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potresa</a:t>
            </a:r>
            <a:endParaRPr lang="en-GB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0028" indent="-220028" defTabSz="7040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Mreža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senzora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koja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signalizira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pojavu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približavanje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tsunamija</a:t>
            </a:r>
            <a:endParaRPr lang="en-GB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0028" indent="-220028" defTabSz="7040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Prepoznavanj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znakova</a:t>
            </a:r>
            <a:r>
              <a:rPr lang="en-GB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tsunamija</a:t>
            </a:r>
            <a:r>
              <a:rPr lang="en-GB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defTabSz="704088">
              <a:spcAft>
                <a:spcPts val="600"/>
              </a:spcAft>
            </a:pPr>
            <a:endParaRPr lang="en-GB" sz="24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endParaRPr lang="hr-HR" sz="2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1C05603-7265-C3EE-6524-097B8E06D2CF}"/>
              </a:ext>
            </a:extLst>
          </p:cNvPr>
          <p:cNvSpPr txBox="1">
            <a:spLocks/>
          </p:cNvSpPr>
          <p:nvPr/>
        </p:nvSpPr>
        <p:spPr>
          <a:xfrm>
            <a:off x="3075436" y="3603252"/>
            <a:ext cx="6041128" cy="150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50" indent="-396050" defTabSz="704088">
              <a:spcBef>
                <a:spcPts val="770"/>
              </a:spcBef>
              <a:buFont typeface="+mj-lt"/>
              <a:buAutoNum type="alphaLcParenR"/>
            </a:pPr>
            <a:r>
              <a:rPr lang="en-GB" sz="2400" dirty="0" err="1"/>
              <a:t>n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aglo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povlačenje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vode</a:t>
            </a:r>
            <a:endParaRPr lang="en-GB" sz="2400" dirty="0"/>
          </a:p>
          <a:p>
            <a:pPr marL="396050" indent="-396050" defTabSz="704088">
              <a:spcBef>
                <a:spcPts val="770"/>
              </a:spcBef>
              <a:buFont typeface="+mj-lt"/>
              <a:buAutoNum type="alphaLcParenR"/>
            </a:pPr>
            <a:r>
              <a:rPr lang="en-GB" sz="2400" dirty="0" err="1"/>
              <a:t>u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darni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</a:t>
            </a:r>
            <a:endParaRPr lang="en-GB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96050" indent="-396050" defTabSz="704088">
              <a:spcBef>
                <a:spcPts val="770"/>
              </a:spcBef>
              <a:buFont typeface="+mj-lt"/>
              <a:buAutoNum type="alphaLcParenR"/>
            </a:pPr>
            <a:r>
              <a:rPr lang="en-GB" sz="2400" dirty="0" err="1"/>
              <a:t>z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vuk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nalik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tutnjavi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gromu</a:t>
            </a:r>
            <a:endParaRPr lang="en-GB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96050" indent="-396050" defTabSz="704088">
              <a:spcBef>
                <a:spcPts val="770"/>
              </a:spcBef>
              <a:buFont typeface="+mj-lt"/>
              <a:buAutoNum type="alphaLcParenR"/>
            </a:pPr>
            <a:endParaRPr lang="en-GB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+mj-lt"/>
              <a:buAutoNum type="alphaLcParenR"/>
            </a:pPr>
            <a:endParaRPr lang="hr-HR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0C57753-6795-DB75-CBC6-784B67EF27C3}"/>
              </a:ext>
            </a:extLst>
          </p:cNvPr>
          <p:cNvSpPr txBox="1">
            <a:spLocks/>
          </p:cNvSpPr>
          <p:nvPr/>
        </p:nvSpPr>
        <p:spPr>
          <a:xfrm>
            <a:off x="1000025" y="5435600"/>
            <a:ext cx="9498083" cy="112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4088">
              <a:spcBef>
                <a:spcPts val="770"/>
              </a:spcBef>
            </a:pP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en-GB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slučaju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predviđanja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tsunamija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bitno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potražiti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skloniti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sigurno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mjesto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daleko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obale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defTabSz="704088">
              <a:spcBef>
                <a:spcPts val="770"/>
              </a:spcBef>
            </a:pPr>
            <a:endParaRPr lang="en-GB" sz="3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995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48D3-9A3C-2CF8-B9F2-00DF7CC2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53" y="1403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i="1" dirty="0"/>
              <a:t>Ima li tsunami </a:t>
            </a:r>
            <a:r>
              <a:rPr lang="en-GB" sz="4000" b="1" i="1" dirty="0" err="1"/>
              <a:t>pozitivne</a:t>
            </a:r>
            <a:r>
              <a:rPr lang="en-GB" sz="4000" b="1" i="1" dirty="0"/>
              <a:t> </a:t>
            </a:r>
            <a:r>
              <a:rPr lang="en-GB" sz="4000" b="1" i="1" dirty="0" err="1"/>
              <a:t>posljedice</a:t>
            </a:r>
            <a:r>
              <a:rPr lang="en-GB" sz="4000" b="1" i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2B8E-1B81-4A91-DD69-30D394CAC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87" y="1155337"/>
            <a:ext cx="6636413" cy="5971592"/>
          </a:xfrm>
        </p:spPr>
        <p:txBody>
          <a:bodyPr>
            <a:normAutofit/>
          </a:bodyPr>
          <a:lstStyle/>
          <a:p>
            <a:r>
              <a:rPr lang="en-GB" sz="2400" dirty="0" err="1"/>
              <a:t>Posljedice</a:t>
            </a:r>
            <a:r>
              <a:rPr lang="en-GB" sz="2400" dirty="0"/>
              <a:t> </a:t>
            </a:r>
            <a:r>
              <a:rPr lang="en-GB" sz="2400" dirty="0" err="1"/>
              <a:t>tunamija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smrtni</a:t>
            </a:r>
            <a:r>
              <a:rPr lang="en-GB" sz="2400" dirty="0"/>
              <a:t> </a:t>
            </a:r>
            <a:r>
              <a:rPr lang="en-GB" sz="2400" dirty="0" err="1"/>
              <a:t>slučajevi</a:t>
            </a:r>
            <a:r>
              <a:rPr lang="en-GB" sz="2400" dirty="0"/>
              <a:t>, </a:t>
            </a:r>
            <a:r>
              <a:rPr lang="en-GB" sz="2400" dirty="0" err="1"/>
              <a:t>velika</a:t>
            </a:r>
            <a:r>
              <a:rPr lang="en-GB" sz="2400" dirty="0"/>
              <a:t> </a:t>
            </a:r>
            <a:r>
              <a:rPr lang="en-GB" sz="2400" dirty="0" err="1"/>
              <a:t>oštećenja</a:t>
            </a:r>
            <a:r>
              <a:rPr lang="en-GB" sz="2400" dirty="0"/>
              <a:t>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narušavanje</a:t>
            </a:r>
            <a:r>
              <a:rPr lang="en-GB" sz="2400" dirty="0"/>
              <a:t> </a:t>
            </a:r>
            <a:r>
              <a:rPr lang="en-GB" sz="2400" dirty="0" err="1"/>
              <a:t>ekologije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okoliša</a:t>
            </a:r>
            <a:r>
              <a:rPr lang="en-GB" sz="2400" dirty="0"/>
              <a:t> I </a:t>
            </a:r>
            <a:r>
              <a:rPr lang="en-GB" sz="2400" dirty="0" err="1"/>
              <a:t>zato</a:t>
            </a:r>
            <a:r>
              <a:rPr lang="en-GB" sz="2400" dirty="0"/>
              <a:t> </a:t>
            </a:r>
            <a:r>
              <a:rPr lang="en-GB" sz="2400" dirty="0" err="1"/>
              <a:t>nema</a:t>
            </a:r>
            <a:r>
              <a:rPr lang="en-GB" sz="2400" dirty="0"/>
              <a:t> </a:t>
            </a:r>
            <a:r>
              <a:rPr lang="en-GB" sz="2400" dirty="0" err="1"/>
              <a:t>pozitivne</a:t>
            </a:r>
            <a:r>
              <a:rPr lang="en-GB" sz="2400" dirty="0"/>
              <a:t> </a:t>
            </a:r>
            <a:r>
              <a:rPr lang="en-GB" sz="2400" dirty="0" err="1"/>
              <a:t>posljedice</a:t>
            </a:r>
            <a:endParaRPr lang="en-GB" sz="2400" dirty="0"/>
          </a:p>
          <a:p>
            <a:r>
              <a:rPr lang="en-GB" sz="2400" dirty="0" err="1"/>
              <a:t>Iznimka</a:t>
            </a:r>
            <a:r>
              <a:rPr lang="en-GB" sz="2400" dirty="0"/>
              <a:t> je </a:t>
            </a:r>
            <a:r>
              <a:rPr lang="en-GB" sz="2400" dirty="0" err="1"/>
              <a:t>slučaj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jugu</a:t>
            </a:r>
            <a:r>
              <a:rPr lang="en-GB" sz="2400" dirty="0"/>
              <a:t> </a:t>
            </a:r>
            <a:r>
              <a:rPr lang="en-GB" sz="2400" dirty="0" err="1"/>
              <a:t>indije</a:t>
            </a:r>
            <a:r>
              <a:rPr lang="en-GB" sz="2400" dirty="0"/>
              <a:t> </a:t>
            </a:r>
            <a:r>
              <a:rPr lang="en-GB" sz="2400" dirty="0" err="1"/>
              <a:t>gdje</a:t>
            </a:r>
            <a:r>
              <a:rPr lang="en-GB" sz="2400" dirty="0"/>
              <a:t> je tsunami 2004. </a:t>
            </a:r>
            <a:r>
              <a:rPr lang="en-GB" sz="2400" dirty="0" err="1"/>
              <a:t>godine</a:t>
            </a:r>
            <a:r>
              <a:rPr lang="en-GB" sz="2400" dirty="0"/>
              <a:t> </a:t>
            </a:r>
            <a:r>
              <a:rPr lang="en-GB" sz="2400" dirty="0" err="1"/>
              <a:t>odnošenjem</a:t>
            </a:r>
            <a:r>
              <a:rPr lang="en-GB" sz="2400" dirty="0"/>
              <a:t> </a:t>
            </a:r>
            <a:r>
              <a:rPr lang="en-GB" sz="2400" dirty="0" err="1"/>
              <a:t>pijeska</a:t>
            </a:r>
            <a:r>
              <a:rPr lang="en-GB" sz="2400" dirty="0"/>
              <a:t> </a:t>
            </a:r>
            <a:r>
              <a:rPr lang="en-GB" sz="2400" dirty="0" err="1"/>
              <a:t>otkrio</a:t>
            </a:r>
            <a:r>
              <a:rPr lang="en-GB" sz="2400" dirty="0"/>
              <a:t> </a:t>
            </a:r>
            <a:r>
              <a:rPr lang="en-GB" sz="2400" dirty="0" err="1"/>
              <a:t>ostatke</a:t>
            </a:r>
            <a:r>
              <a:rPr lang="en-GB" sz="2400" dirty="0"/>
              <a:t> </a:t>
            </a:r>
            <a:r>
              <a:rPr lang="en-GB" sz="2400" dirty="0" err="1"/>
              <a:t>povijesnih</a:t>
            </a:r>
            <a:r>
              <a:rPr lang="en-GB" sz="2400" dirty="0"/>
              <a:t> </a:t>
            </a:r>
            <a:r>
              <a:rPr lang="en-GB" sz="2400" dirty="0" err="1"/>
              <a:t>građevina</a:t>
            </a:r>
            <a:r>
              <a:rPr lang="en-GB" sz="2400" dirty="0"/>
              <a:t> </a:t>
            </a:r>
            <a:r>
              <a:rPr lang="en-GB" sz="2400" dirty="0" err="1"/>
              <a:t>koje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bile </a:t>
            </a:r>
            <a:r>
              <a:rPr lang="en-GB" sz="2400" dirty="0" err="1"/>
              <a:t>zatrpane</a:t>
            </a:r>
            <a:r>
              <a:rPr lang="en-GB" sz="2400" dirty="0"/>
              <a:t> </a:t>
            </a:r>
            <a:r>
              <a:rPr lang="en-GB" sz="2400" dirty="0" err="1"/>
              <a:t>stoljecima</a:t>
            </a:r>
            <a:endParaRPr lang="en-GB" sz="2400" dirty="0"/>
          </a:p>
          <a:p>
            <a:r>
              <a:rPr lang="en-GB" sz="2400" dirty="0" err="1"/>
              <a:t>Putopisi</a:t>
            </a:r>
            <a:r>
              <a:rPr lang="en-GB" sz="2400" dirty="0"/>
              <a:t> </a:t>
            </a:r>
            <a:r>
              <a:rPr lang="en-GB" sz="2400" dirty="0" err="1"/>
              <a:t>iz</a:t>
            </a:r>
            <a:r>
              <a:rPr lang="en-GB" sz="2400" dirty="0"/>
              <a:t> 16. </a:t>
            </a:r>
            <a:r>
              <a:rPr lang="en-GB" sz="2400" dirty="0" err="1"/>
              <a:t>i</a:t>
            </a:r>
            <a:r>
              <a:rPr lang="en-GB" sz="2400" dirty="0"/>
              <a:t> 18. </a:t>
            </a:r>
            <a:r>
              <a:rPr lang="en-GB" sz="2400" dirty="0" err="1"/>
              <a:t>stoljeća</a:t>
            </a:r>
            <a:r>
              <a:rPr lang="en-GB" sz="2400" dirty="0"/>
              <a:t> </a:t>
            </a:r>
            <a:r>
              <a:rPr lang="en-GB" sz="2400" dirty="0" err="1"/>
              <a:t>tvrde</a:t>
            </a:r>
            <a:r>
              <a:rPr lang="en-GB" sz="2400" dirty="0"/>
              <a:t> </a:t>
            </a:r>
            <a:r>
              <a:rPr lang="en-GB" sz="2400" dirty="0" err="1"/>
              <a:t>kako</a:t>
            </a:r>
            <a:r>
              <a:rPr lang="en-GB" sz="2400" dirty="0"/>
              <a:t> je </a:t>
            </a:r>
            <a:r>
              <a:rPr lang="en-GB" sz="2400" b="0" i="0" dirty="0" err="1">
                <a:effectLst/>
                <a:latin typeface="-apple-system"/>
              </a:rPr>
              <a:t>Mamallapuram</a:t>
            </a:r>
            <a:r>
              <a:rPr lang="en-GB" sz="2400" b="0" i="0" dirty="0">
                <a:effectLst/>
                <a:latin typeface="-apple-system"/>
              </a:rPr>
              <a:t> bio </a:t>
            </a:r>
            <a:r>
              <a:rPr lang="en-GB" sz="2400" b="0" i="0" dirty="0" err="1">
                <a:effectLst/>
                <a:latin typeface="-apple-system"/>
              </a:rPr>
              <a:t>važan</a:t>
            </a:r>
            <a:r>
              <a:rPr lang="en-GB" sz="2400" b="0" i="0" dirty="0">
                <a:effectLst/>
                <a:latin typeface="-apple-system"/>
              </a:rPr>
              <a:t> </a:t>
            </a:r>
            <a:r>
              <a:rPr lang="en-GB" sz="2400" b="0" i="0" dirty="0" err="1">
                <a:effectLst/>
                <a:latin typeface="-apple-system"/>
              </a:rPr>
              <a:t>lučki</a:t>
            </a:r>
            <a:r>
              <a:rPr lang="en-GB" sz="2400" b="0" i="0" dirty="0">
                <a:effectLst/>
                <a:latin typeface="-apple-system"/>
              </a:rPr>
              <a:t> grad </a:t>
            </a:r>
            <a:r>
              <a:rPr lang="en-GB" sz="2400" b="0" i="0" dirty="0" err="1">
                <a:effectLst/>
                <a:latin typeface="-apple-system"/>
              </a:rPr>
              <a:t>sa</a:t>
            </a:r>
            <a:r>
              <a:rPr lang="en-GB" sz="2400" b="0" i="0" dirty="0">
                <a:effectLst/>
                <a:latin typeface="-apple-system"/>
              </a:rPr>
              <a:t> 7 </a:t>
            </a:r>
            <a:r>
              <a:rPr lang="en-GB" sz="2400" b="0" i="0" dirty="0" err="1">
                <a:effectLst/>
                <a:latin typeface="-apple-system"/>
              </a:rPr>
              <a:t>hramova</a:t>
            </a:r>
            <a:endParaRPr lang="en-GB" sz="2400" b="0" i="0" dirty="0">
              <a:effectLst/>
              <a:latin typeface="-apple-system"/>
            </a:endParaRPr>
          </a:p>
          <a:p>
            <a:r>
              <a:rPr lang="en-GB" sz="2400" b="0" i="0" dirty="0">
                <a:effectLst/>
                <a:latin typeface="-apple-system"/>
              </a:rPr>
              <a:t> Od </a:t>
            </a:r>
            <a:r>
              <a:rPr lang="en-GB" sz="2400" b="0" i="0" dirty="0" err="1">
                <a:effectLst/>
                <a:latin typeface="-apple-system"/>
              </a:rPr>
              <a:t>hramova</a:t>
            </a:r>
            <a:r>
              <a:rPr lang="en-GB" sz="2400" b="0" i="0" dirty="0">
                <a:effectLst/>
                <a:latin typeface="-apple-system"/>
              </a:rPr>
              <a:t> </a:t>
            </a:r>
            <a:r>
              <a:rPr lang="en-GB" sz="2400" b="0" i="0" dirty="0" err="1">
                <a:effectLst/>
                <a:latin typeface="-apple-system"/>
              </a:rPr>
              <a:t>samo</a:t>
            </a:r>
            <a:r>
              <a:rPr lang="en-GB" sz="2400" b="0" i="0" dirty="0">
                <a:effectLst/>
                <a:latin typeface="-apple-system"/>
              </a:rPr>
              <a:t> je </a:t>
            </a:r>
            <a:r>
              <a:rPr lang="en-GB" sz="2400" b="0" i="0" dirty="0" err="1">
                <a:effectLst/>
                <a:latin typeface="-apple-system"/>
              </a:rPr>
              <a:t>jedan</a:t>
            </a:r>
            <a:r>
              <a:rPr lang="en-GB" sz="2400" b="0" i="0" dirty="0">
                <a:effectLst/>
                <a:latin typeface="-apple-system"/>
              </a:rPr>
              <a:t> </a:t>
            </a:r>
            <a:r>
              <a:rPr lang="en-GB" sz="2400" b="0" i="0" dirty="0" err="1">
                <a:effectLst/>
                <a:latin typeface="-apple-system"/>
              </a:rPr>
              <a:t>sačuvan</a:t>
            </a:r>
            <a:r>
              <a:rPr lang="en-GB" sz="2400" b="0" i="0" dirty="0">
                <a:effectLst/>
                <a:latin typeface="-apple-system"/>
              </a:rPr>
              <a:t>, a </a:t>
            </a:r>
            <a:r>
              <a:rPr lang="en-GB" sz="2400" b="0" i="0" dirty="0" err="1">
                <a:effectLst/>
                <a:latin typeface="-apple-system"/>
              </a:rPr>
              <a:t>zahvaljujuči</a:t>
            </a:r>
            <a:r>
              <a:rPr lang="en-GB" sz="2400" b="0" i="0" dirty="0">
                <a:effectLst/>
                <a:latin typeface="-apple-system"/>
              </a:rPr>
              <a:t> </a:t>
            </a:r>
            <a:r>
              <a:rPr lang="en-GB" sz="2400" b="0" i="0" dirty="0" err="1">
                <a:effectLst/>
                <a:latin typeface="-apple-system"/>
              </a:rPr>
              <a:t>tsunamiju</a:t>
            </a:r>
            <a:r>
              <a:rPr lang="en-GB" sz="2400" b="0" i="0" dirty="0">
                <a:effectLst/>
                <a:latin typeface="-apple-system"/>
              </a:rPr>
              <a:t> u </a:t>
            </a:r>
            <a:r>
              <a:rPr lang="en-GB" sz="2400" b="0" i="0" dirty="0" err="1">
                <a:effectLst/>
                <a:latin typeface="-apple-system"/>
              </a:rPr>
              <a:t>podmorju</a:t>
            </a:r>
            <a:r>
              <a:rPr lang="en-GB" sz="2400" b="0" i="0" dirty="0">
                <a:effectLst/>
                <a:latin typeface="-apple-system"/>
              </a:rPr>
              <a:t> </a:t>
            </a:r>
            <a:r>
              <a:rPr lang="en-GB" sz="2400" b="0" i="0" dirty="0" err="1">
                <a:effectLst/>
                <a:latin typeface="-apple-system"/>
              </a:rPr>
              <a:t>plaže</a:t>
            </a:r>
            <a:r>
              <a:rPr lang="en-GB" sz="2400" b="0" i="0" dirty="0">
                <a:effectLst/>
                <a:latin typeface="-apple-system"/>
              </a:rPr>
              <a:t> </a:t>
            </a:r>
            <a:r>
              <a:rPr lang="en-GB" sz="2400" b="0" i="0" dirty="0" err="1">
                <a:effectLst/>
                <a:latin typeface="-apple-system"/>
              </a:rPr>
              <a:t>Mamallapurama</a:t>
            </a:r>
            <a:r>
              <a:rPr lang="en-GB" sz="2400" b="0" i="0" dirty="0">
                <a:effectLst/>
                <a:latin typeface="-apple-system"/>
              </a:rPr>
              <a:t> </a:t>
            </a:r>
            <a:r>
              <a:rPr lang="en-GB" sz="2400" b="0" i="0" dirty="0" err="1">
                <a:effectLst/>
                <a:latin typeface="-apple-system"/>
              </a:rPr>
              <a:t>pronađeni</a:t>
            </a:r>
            <a:r>
              <a:rPr lang="en-GB" sz="2400" b="0" i="0" dirty="0">
                <a:effectLst/>
                <a:latin typeface="-apple-system"/>
              </a:rPr>
              <a:t> </a:t>
            </a:r>
            <a:r>
              <a:rPr lang="en-GB" sz="2400" b="0" i="0" dirty="0" err="1">
                <a:effectLst/>
                <a:latin typeface="-apple-system"/>
              </a:rPr>
              <a:t>su</a:t>
            </a:r>
            <a:r>
              <a:rPr lang="en-GB" sz="2400" b="0" i="0" dirty="0">
                <a:effectLst/>
                <a:latin typeface="-apple-system"/>
              </a:rPr>
              <a:t> </a:t>
            </a:r>
            <a:r>
              <a:rPr lang="en-GB" sz="2400" b="0" i="0" dirty="0" err="1">
                <a:effectLst/>
                <a:latin typeface="-apple-system"/>
              </a:rPr>
              <a:t>tragovi</a:t>
            </a:r>
            <a:r>
              <a:rPr lang="en-GB" sz="2400" b="0" i="0" dirty="0">
                <a:effectLst/>
                <a:latin typeface="-apple-system"/>
              </a:rPr>
              <a:t> I </a:t>
            </a:r>
            <a:r>
              <a:rPr lang="en-GB" sz="2400" b="0" i="0" dirty="0" err="1">
                <a:effectLst/>
                <a:latin typeface="-apple-system"/>
              </a:rPr>
              <a:t>drugog</a:t>
            </a:r>
            <a:r>
              <a:rPr lang="en-GB" sz="2400" b="0" i="0" dirty="0">
                <a:effectLst/>
                <a:latin typeface="-apple-system"/>
              </a:rPr>
              <a:t> </a:t>
            </a:r>
            <a:r>
              <a:rPr lang="en-GB" sz="2400" b="0" i="0" dirty="0" err="1">
                <a:effectLst/>
                <a:latin typeface="-apple-system"/>
              </a:rPr>
              <a:t>hrama</a:t>
            </a:r>
            <a:r>
              <a:rPr lang="en-GB" sz="2400" b="0" i="0" dirty="0">
                <a:effectLst/>
                <a:latin typeface="-apple-system"/>
              </a:rPr>
              <a:t>    </a:t>
            </a:r>
          </a:p>
        </p:txBody>
      </p:sp>
      <p:pic>
        <p:nvPicPr>
          <p:cNvPr id="4098" name="Picture 2" descr="Down to Earth">
            <a:extLst>
              <a:ext uri="{FF2B5EF4-FFF2-40B4-BE49-F238E27FC236}">
                <a16:creationId xmlns:a16="http://schemas.microsoft.com/office/drawing/2014/main" id="{EAE198E5-320D-E4F2-2B04-75C815DD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88" y="1247127"/>
            <a:ext cx="2765846" cy="23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wn to Earth">
            <a:extLst>
              <a:ext uri="{FF2B5EF4-FFF2-40B4-BE49-F238E27FC236}">
                <a16:creationId xmlns:a16="http://schemas.microsoft.com/office/drawing/2014/main" id="{0B74B162-BA73-A68E-D439-8DF83E5E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60" y="3979176"/>
            <a:ext cx="3299208" cy="23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522CD2-30C0-4C8E-7FD4-7E1B094733D2}"/>
              </a:ext>
            </a:extLst>
          </p:cNvPr>
          <p:cNvSpPr txBox="1"/>
          <p:nvPr/>
        </p:nvSpPr>
        <p:spPr>
          <a:xfrm>
            <a:off x="8208607" y="6328671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https://cdn.downtoearth.org.in/image/20060630/49.jpg</a:t>
            </a:r>
            <a:endParaRPr lang="en-GB" sz="1200" dirty="0">
              <a:solidFill>
                <a:schemeClr val="accent5"/>
              </a:solidFill>
            </a:endParaRPr>
          </a:p>
          <a:p>
            <a:endParaRPr lang="hr-HR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3C8F3-C7CE-19D6-2F96-4D88D152EB93}"/>
              </a:ext>
            </a:extLst>
          </p:cNvPr>
          <p:cNvSpPr txBox="1"/>
          <p:nvPr/>
        </p:nvSpPr>
        <p:spPr>
          <a:xfrm>
            <a:off x="7926453" y="353024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https://cdn.downtoearth.org.in/image/20060630/49-1.jpg</a:t>
            </a:r>
            <a:endParaRPr lang="en-GB" sz="1200" dirty="0">
              <a:solidFill>
                <a:schemeClr val="accent5"/>
              </a:solidFill>
            </a:endParaRPr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90205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93D0-E225-F7AA-42DC-6FE218C0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51" y="83021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GB" sz="4000" b="1" i="1" dirty="0" err="1"/>
              <a:t>Zaključak</a:t>
            </a:r>
            <a:r>
              <a:rPr lang="en-GB" sz="4000" b="1" i="1" dirty="0"/>
              <a:t>:</a:t>
            </a:r>
            <a:endParaRPr lang="hr-HR" sz="4000" b="1" i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F86C78-5EAD-63AF-1932-38CA24EB4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363667"/>
              </p:ext>
            </p:extLst>
          </p:nvPr>
        </p:nvGraphicFramePr>
        <p:xfrm>
          <a:off x="838201" y="2492760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25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35F2-17E8-9329-7EAC-764AF01B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i="1" dirty="0" err="1"/>
              <a:t>Izvori</a:t>
            </a:r>
            <a:r>
              <a:rPr lang="en-GB" sz="4000" b="1" i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7393F-8853-5890-F673-B2DB4AEFF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tsunami - Hrvatska </a:t>
            </a:r>
            <a:r>
              <a:rPr lang="en-GB" dirty="0" err="1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enciklopedija</a:t>
            </a:r>
            <a:endParaRPr lang="en-GB" dirty="0">
              <a:solidFill>
                <a:schemeClr val="accent5"/>
              </a:solidFill>
            </a:endParaRPr>
          </a:p>
          <a:p>
            <a:r>
              <a:rPr lang="en-GB" dirty="0" err="1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Što</a:t>
            </a: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je tsunami, </a:t>
            </a:r>
            <a:r>
              <a:rPr lang="en-GB" dirty="0" err="1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kako</a:t>
            </a: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nastaje</a:t>
            </a: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zašto</a:t>
            </a: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može</a:t>
            </a: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biti</a:t>
            </a: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opasan</a:t>
            </a: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? (dnevnik.hr)</a:t>
            </a:r>
            <a:endParaRPr lang="en-GB" dirty="0">
              <a:solidFill>
                <a:schemeClr val="accent5"/>
              </a:solidFill>
            </a:endParaRPr>
          </a:p>
          <a:p>
            <a:r>
              <a:rPr lang="en-GB" dirty="0" err="1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Tsunamiji</a:t>
            </a: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– </a:t>
            </a:r>
            <a:r>
              <a:rPr lang="en-GB" dirty="0" err="1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kako</a:t>
            </a: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nastaju</a:t>
            </a: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koje</a:t>
            </a: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</a:t>
            </a: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njihove</a:t>
            </a: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posljedice</a:t>
            </a: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- zastita-prirode.hr</a:t>
            </a:r>
            <a:endParaRPr lang="en-GB" dirty="0">
              <a:solidFill>
                <a:schemeClr val="accent5"/>
              </a:solidFill>
            </a:endParaRPr>
          </a:p>
          <a:p>
            <a:r>
              <a:rPr lang="en-GB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10 most destructive tsunamis in history (australiangeographic.com.au)</a:t>
            </a:r>
            <a:endParaRPr lang="en-GB" dirty="0">
              <a:solidFill>
                <a:schemeClr val="accent5"/>
              </a:solidFill>
            </a:endParaRPr>
          </a:p>
          <a:p>
            <a:r>
              <a:rPr lang="en-GB" dirty="0" err="1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Mamallapuram</a:t>
            </a:r>
            <a:r>
              <a:rPr lang="en-GB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- Hrvatska </a:t>
            </a:r>
            <a:r>
              <a:rPr lang="en-GB" dirty="0" err="1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enciklopedija</a:t>
            </a:r>
            <a:endParaRPr lang="en-GB" dirty="0">
              <a:solidFill>
                <a:schemeClr val="accent5"/>
              </a:solidFill>
            </a:endParaRPr>
          </a:p>
          <a:p>
            <a:r>
              <a:rPr lang="en-GB" dirty="0" err="1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Arheolozi</a:t>
            </a:r>
            <a:r>
              <a:rPr lang="en-GB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svjedoče</a:t>
            </a:r>
            <a:r>
              <a:rPr lang="en-GB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o </a:t>
            </a:r>
            <a:r>
              <a:rPr lang="en-GB" dirty="0" err="1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pozitivnim</a:t>
            </a:r>
            <a:r>
              <a:rPr lang="en-GB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posljedicama</a:t>
            </a:r>
            <a:r>
              <a:rPr lang="en-GB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tsunamija</a:t>
            </a:r>
            <a:r>
              <a:rPr lang="en-GB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– DW – 17.05.2005</a:t>
            </a:r>
            <a:endParaRPr lang="en-GB" dirty="0">
              <a:solidFill>
                <a:schemeClr val="accent5"/>
              </a:solidFill>
            </a:endParaRPr>
          </a:p>
          <a:p>
            <a:r>
              <a:rPr lang="en-GB" dirty="0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10.14: Impact of Tsunamis in Modern World History - Geosciences </a:t>
            </a:r>
            <a:r>
              <a:rPr lang="en-GB" dirty="0" err="1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LibreTexts</a:t>
            </a:r>
            <a:endParaRPr lang="en-GB" dirty="0">
              <a:solidFill>
                <a:schemeClr val="accent5"/>
              </a:solidFill>
            </a:endParaRPr>
          </a:p>
          <a:p>
            <a:r>
              <a:rPr lang="en-GB" dirty="0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Indian Ocean tsunami of 2004 | Facts &amp; Death Toll | Britannica</a:t>
            </a:r>
            <a:endParaRPr lang="en-GB" dirty="0">
              <a:solidFill>
                <a:schemeClr val="accent5"/>
              </a:solidFill>
            </a:endParaRPr>
          </a:p>
          <a:p>
            <a:r>
              <a:rPr lang="en-GB" dirty="0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Japan Tsunami: Wave Heights - March 11, 2011 - Science On a Sphere (noaa.gov)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3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1C20-41C9-F90F-CA30-41292246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3" y="517526"/>
            <a:ext cx="4933948" cy="1187450"/>
          </a:xfrm>
        </p:spPr>
        <p:txBody>
          <a:bodyPr>
            <a:noAutofit/>
          </a:bodyPr>
          <a:lstStyle/>
          <a:p>
            <a:r>
              <a:rPr lang="en-GB" sz="4000" b="1" i="1" dirty="0" err="1"/>
              <a:t>Hipoteza</a:t>
            </a:r>
            <a:r>
              <a:rPr lang="en-GB" sz="4000" b="1" i="1" dirty="0"/>
              <a:t>/</a:t>
            </a:r>
            <a:r>
              <a:rPr lang="en-GB" sz="4000" b="1" i="1" dirty="0" err="1"/>
              <a:t>pretpostavka</a:t>
            </a:r>
            <a:r>
              <a:rPr lang="en-GB" sz="4000" b="1" i="1" dirty="0"/>
              <a:t>:</a:t>
            </a: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C47649AE-03EC-A104-74F4-4B3A205A82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115316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8013A-1984-4658-0B62-A5854009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2118" y="1989136"/>
            <a:ext cx="3754118" cy="4351338"/>
          </a:xfrm>
        </p:spPr>
        <p:txBody>
          <a:bodyPr/>
          <a:lstStyle/>
          <a:p>
            <a:r>
              <a:rPr lang="en-GB" sz="2400" dirty="0"/>
              <a:t>Tsunami </a:t>
            </a:r>
            <a:r>
              <a:rPr lang="en-GB" sz="2400" dirty="0" err="1"/>
              <a:t>ima</a:t>
            </a:r>
            <a:r>
              <a:rPr lang="en-GB" sz="2400" dirty="0"/>
              <a:t> </a:t>
            </a:r>
            <a:r>
              <a:rPr lang="en-GB" sz="2400" dirty="0" err="1"/>
              <a:t>pozitivne</a:t>
            </a:r>
            <a:r>
              <a:rPr lang="en-GB" sz="2400" dirty="0"/>
              <a:t> </a:t>
            </a:r>
            <a:r>
              <a:rPr lang="en-GB" sz="2400" dirty="0" err="1"/>
              <a:t>posljedice</a:t>
            </a:r>
            <a:r>
              <a:rPr lang="en-GB" sz="2400" dirty="0"/>
              <a:t>, no </a:t>
            </a:r>
            <a:r>
              <a:rPr lang="en-GB" sz="2400" dirty="0" err="1"/>
              <a:t>razara</a:t>
            </a:r>
            <a:r>
              <a:rPr lang="en-GB" sz="2400" dirty="0"/>
              <a:t> </a:t>
            </a:r>
            <a:r>
              <a:rPr lang="en-GB" sz="2400" dirty="0" err="1"/>
              <a:t>kopno</a:t>
            </a:r>
            <a:r>
              <a:rPr lang="en-GB" sz="2400" dirty="0"/>
              <a:t>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znatno</a:t>
            </a:r>
            <a:r>
              <a:rPr lang="en-GB" sz="2400" dirty="0"/>
              <a:t> </a:t>
            </a:r>
            <a:r>
              <a:rPr lang="en-GB" sz="2400" dirty="0" err="1"/>
              <a:t>smanjuje</a:t>
            </a:r>
            <a:r>
              <a:rPr lang="en-GB" sz="2400" dirty="0"/>
              <a:t> </a:t>
            </a:r>
            <a:r>
              <a:rPr lang="en-GB" sz="2400" dirty="0" err="1"/>
              <a:t>broj</a:t>
            </a:r>
            <a:r>
              <a:rPr lang="en-GB" sz="2400" dirty="0"/>
              <a:t> </a:t>
            </a:r>
            <a:r>
              <a:rPr lang="en-GB" sz="2400" dirty="0" err="1"/>
              <a:t>stanovnika</a:t>
            </a:r>
            <a:r>
              <a:rPr lang="en-GB" sz="2400" dirty="0"/>
              <a:t> </a:t>
            </a:r>
            <a:r>
              <a:rPr lang="en-GB" sz="2400" dirty="0" err="1"/>
              <a:t>zbog</a:t>
            </a:r>
            <a:r>
              <a:rPr lang="en-GB" sz="2400" dirty="0"/>
              <a:t> </a:t>
            </a:r>
            <a:r>
              <a:rPr lang="en-GB" sz="2400" dirty="0" err="1"/>
              <a:t>mnogih</a:t>
            </a:r>
            <a:r>
              <a:rPr lang="en-GB" sz="2400" dirty="0"/>
              <a:t> </a:t>
            </a:r>
            <a:r>
              <a:rPr lang="en-GB" sz="2400" dirty="0" err="1"/>
              <a:t>žrtava</a:t>
            </a:r>
            <a:endParaRPr lang="en-GB" sz="2400" dirty="0"/>
          </a:p>
          <a:p>
            <a:endParaRPr lang="hr-H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61295E-5D2A-397E-7874-965AB933DEA4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4819650" cy="1187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i="1" dirty="0" err="1"/>
              <a:t>Istraživačko</a:t>
            </a:r>
            <a:r>
              <a:rPr lang="en-GB" sz="4000" b="1" i="1" dirty="0"/>
              <a:t> </a:t>
            </a:r>
            <a:r>
              <a:rPr lang="en-GB" sz="4000" b="1" i="1" dirty="0" err="1"/>
              <a:t>pitanje</a:t>
            </a:r>
            <a:r>
              <a:rPr lang="en-GB" sz="4000" b="1" i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018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CA7C-0A17-6A6B-2656-CCA31FCF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08" y="294640"/>
            <a:ext cx="3932237" cy="1600200"/>
          </a:xfrm>
        </p:spPr>
        <p:txBody>
          <a:bodyPr/>
          <a:lstStyle/>
          <a:p>
            <a:r>
              <a:rPr lang="en-GB" sz="4000" b="1" i="1" dirty="0" err="1"/>
              <a:t>Opis</a:t>
            </a:r>
            <a:r>
              <a:rPr lang="en-GB" sz="4000" b="1" i="1" dirty="0"/>
              <a:t> </a:t>
            </a:r>
            <a:r>
              <a:rPr lang="en-GB" sz="4000" b="1" i="1" dirty="0" err="1"/>
              <a:t>teme</a:t>
            </a:r>
            <a:r>
              <a:rPr lang="en-GB" sz="4000" b="1" i="1" dirty="0"/>
              <a:t>, </a:t>
            </a:r>
            <a:r>
              <a:rPr lang="en-GB" sz="4000" b="1" i="1" dirty="0" err="1"/>
              <a:t>razlozi</a:t>
            </a:r>
            <a:r>
              <a:rPr lang="en-GB" sz="4000" b="1" i="1" dirty="0"/>
              <a:t> </a:t>
            </a:r>
            <a:r>
              <a:rPr lang="en-GB" sz="4000" b="1" i="1" dirty="0" err="1"/>
              <a:t>i</a:t>
            </a:r>
            <a:r>
              <a:rPr lang="en-GB" sz="4000" b="1" i="1" dirty="0"/>
              <a:t> </a:t>
            </a:r>
            <a:r>
              <a:rPr lang="en-GB" sz="4000" b="1" i="1" dirty="0" err="1"/>
              <a:t>način</a:t>
            </a:r>
            <a:r>
              <a:rPr lang="en-GB" sz="4000" b="1" i="1" dirty="0"/>
              <a:t> </a:t>
            </a:r>
            <a:r>
              <a:rPr lang="en-GB" sz="4000" b="1" i="1" dirty="0" err="1"/>
              <a:t>istraživanja</a:t>
            </a:r>
            <a:r>
              <a:rPr lang="en-GB" b="1" i="1" dirty="0"/>
              <a:t>:</a:t>
            </a:r>
            <a:endParaRPr lang="hr-HR" b="1" i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40F3B5D-62DD-ED88-EF0A-87EBDF5CA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188" y="2159000"/>
            <a:ext cx="5357812" cy="38115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 </a:t>
            </a:r>
            <a:r>
              <a:rPr lang="en-GB" sz="2400" dirty="0" err="1"/>
              <a:t>ovoj</a:t>
            </a:r>
            <a:r>
              <a:rPr lang="en-GB" sz="2400" dirty="0"/>
              <a:t> </a:t>
            </a:r>
            <a:r>
              <a:rPr lang="en-GB" sz="2400" dirty="0" err="1"/>
              <a:t>prezentaciji</a:t>
            </a:r>
            <a:r>
              <a:rPr lang="en-GB" sz="2400" dirty="0"/>
              <a:t> </a:t>
            </a:r>
            <a:r>
              <a:rPr lang="en-GB" sz="2400" dirty="0" err="1"/>
              <a:t>opisivat</a:t>
            </a:r>
            <a:r>
              <a:rPr lang="en-GB" sz="2400" dirty="0"/>
              <a:t> </a:t>
            </a:r>
            <a:r>
              <a:rPr lang="en-GB" sz="2400" dirty="0" err="1"/>
              <a:t>ću</a:t>
            </a:r>
            <a:r>
              <a:rPr lang="en-GB" sz="2400" dirty="0"/>
              <a:t> tsunami u </a:t>
            </a:r>
            <a:r>
              <a:rPr lang="en-GB" sz="2400" dirty="0" err="1"/>
              <a:t>Aziji</a:t>
            </a:r>
            <a:r>
              <a:rPr lang="en-GB" sz="2400" dirty="0"/>
              <a:t>, </a:t>
            </a:r>
            <a:r>
              <a:rPr lang="en-GB" sz="2400" dirty="0" err="1"/>
              <a:t>njgove</a:t>
            </a:r>
            <a:r>
              <a:rPr lang="en-GB" sz="2400" dirty="0"/>
              <a:t> </a:t>
            </a:r>
            <a:r>
              <a:rPr lang="en-GB" sz="2400" dirty="0" err="1"/>
              <a:t>posljedice</a:t>
            </a:r>
            <a:r>
              <a:rPr lang="en-GB" sz="2400" dirty="0"/>
              <a:t>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kako</a:t>
            </a:r>
            <a:r>
              <a:rPr lang="en-GB" sz="2400" dirty="0"/>
              <a:t> </a:t>
            </a:r>
            <a:r>
              <a:rPr lang="en-GB" sz="2400" dirty="0" err="1"/>
              <a:t>utječe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kopno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stanovništvo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Odabrala</a:t>
            </a:r>
            <a:r>
              <a:rPr lang="en-GB" sz="2400" dirty="0"/>
              <a:t> </a:t>
            </a:r>
            <a:r>
              <a:rPr lang="en-GB" sz="2400" dirty="0" err="1"/>
              <a:t>sam</a:t>
            </a:r>
            <a:r>
              <a:rPr lang="en-GB" sz="2400" dirty="0"/>
              <a:t> </a:t>
            </a:r>
            <a:r>
              <a:rPr lang="en-GB" sz="2400" dirty="0" err="1"/>
              <a:t>ovu</a:t>
            </a:r>
            <a:r>
              <a:rPr lang="en-GB" sz="2400" dirty="0"/>
              <a:t> </a:t>
            </a:r>
            <a:r>
              <a:rPr lang="en-GB" sz="2400" dirty="0" err="1"/>
              <a:t>temu</a:t>
            </a:r>
            <a:r>
              <a:rPr lang="en-GB" sz="2400" dirty="0"/>
              <a:t> </a:t>
            </a:r>
            <a:r>
              <a:rPr lang="en-GB" sz="2400" dirty="0" err="1"/>
              <a:t>jer</a:t>
            </a:r>
            <a:r>
              <a:rPr lang="en-GB" sz="2400" dirty="0"/>
              <a:t> me </a:t>
            </a:r>
            <a:r>
              <a:rPr lang="en-GB" sz="2400" dirty="0" err="1"/>
              <a:t>zanima</a:t>
            </a:r>
            <a:r>
              <a:rPr lang="en-GB" sz="2400" dirty="0"/>
              <a:t> </a:t>
            </a:r>
            <a:r>
              <a:rPr lang="en-GB" sz="2400" dirty="0" err="1"/>
              <a:t>kako</a:t>
            </a:r>
            <a:r>
              <a:rPr lang="en-GB" sz="2400" dirty="0"/>
              <a:t> se </a:t>
            </a:r>
            <a:r>
              <a:rPr lang="en-GB" sz="2400" dirty="0" err="1"/>
              <a:t>ljudi</a:t>
            </a:r>
            <a:r>
              <a:rPr lang="en-GB" sz="2400" dirty="0"/>
              <a:t> u </a:t>
            </a:r>
            <a:r>
              <a:rPr lang="en-GB" sz="2400" dirty="0" err="1"/>
              <a:t>područjima</a:t>
            </a:r>
            <a:r>
              <a:rPr lang="en-GB" sz="2400" dirty="0"/>
              <a:t> </a:t>
            </a:r>
            <a:r>
              <a:rPr lang="en-GB" sz="2400" dirty="0" err="1"/>
              <a:t>čestih</a:t>
            </a:r>
            <a:r>
              <a:rPr lang="en-GB" sz="2400" dirty="0"/>
              <a:t> </a:t>
            </a:r>
            <a:r>
              <a:rPr lang="en-GB" sz="2400" dirty="0" err="1"/>
              <a:t>tsunamija</a:t>
            </a:r>
            <a:r>
              <a:rPr lang="en-GB" sz="2400" dirty="0"/>
              <a:t> nose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takvim</a:t>
            </a:r>
            <a:r>
              <a:rPr lang="en-GB" sz="2400" dirty="0"/>
              <a:t> </a:t>
            </a:r>
            <a:r>
              <a:rPr lang="en-GB" sz="2400" dirty="0" err="1"/>
              <a:t>štetama</a:t>
            </a:r>
            <a:r>
              <a:rPr lang="en-GB" sz="2400" dirty="0"/>
              <a:t>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kako</a:t>
            </a:r>
            <a:r>
              <a:rPr lang="en-GB" sz="2400" dirty="0"/>
              <a:t> se </a:t>
            </a:r>
            <a:r>
              <a:rPr lang="en-GB" sz="2400" dirty="0" err="1"/>
              <a:t>mogu</a:t>
            </a:r>
            <a:r>
              <a:rPr lang="en-GB" sz="2400" dirty="0"/>
              <a:t> </a:t>
            </a:r>
            <a:r>
              <a:rPr lang="en-GB" sz="2400" dirty="0" err="1"/>
              <a:t>zaštititi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Istraživanje</a:t>
            </a:r>
            <a:r>
              <a:rPr lang="en-GB" sz="2400" dirty="0"/>
              <a:t> </a:t>
            </a:r>
            <a:r>
              <a:rPr lang="en-GB" sz="2400" dirty="0" err="1"/>
              <a:t>sam</a:t>
            </a:r>
            <a:r>
              <a:rPr lang="en-GB" sz="2400" dirty="0"/>
              <a:t> </a:t>
            </a:r>
            <a:r>
              <a:rPr lang="en-GB" sz="2400" dirty="0" err="1"/>
              <a:t>provodila</a:t>
            </a:r>
            <a:r>
              <a:rPr lang="en-GB" sz="2400" dirty="0"/>
              <a:t> </a:t>
            </a:r>
            <a:r>
              <a:rPr lang="en-GB" sz="2400" dirty="0" err="1"/>
              <a:t>proučavajući</a:t>
            </a:r>
            <a:r>
              <a:rPr lang="en-GB" sz="2400" dirty="0"/>
              <a:t> </a:t>
            </a:r>
            <a:r>
              <a:rPr lang="en-GB" sz="2400" dirty="0" err="1"/>
              <a:t>mnoge</a:t>
            </a:r>
            <a:r>
              <a:rPr lang="en-GB" sz="2400" dirty="0"/>
              <a:t> </a:t>
            </a:r>
            <a:r>
              <a:rPr lang="en-GB" sz="2400" dirty="0" err="1"/>
              <a:t>internetske</a:t>
            </a:r>
            <a:r>
              <a:rPr lang="en-GB" sz="2400" dirty="0"/>
              <a:t> </a:t>
            </a:r>
            <a:r>
              <a:rPr lang="en-GB" sz="2400" dirty="0" err="1"/>
              <a:t>stranice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članke</a:t>
            </a:r>
            <a:endParaRPr lang="hr-HR" sz="2400" dirty="0"/>
          </a:p>
        </p:txBody>
      </p:sp>
      <p:pic>
        <p:nvPicPr>
          <p:cNvPr id="7170" name="Picture 2" descr="Biggest Tsunamis in the World - Largest tsunami in History">
            <a:extLst>
              <a:ext uri="{FF2B5EF4-FFF2-40B4-BE49-F238E27FC236}">
                <a16:creationId xmlns:a16="http://schemas.microsoft.com/office/drawing/2014/main" id="{61B0E3C9-5AF9-F510-87E7-64EA5B685EB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7" r="28707"/>
          <a:stretch>
            <a:fillRect/>
          </a:stretch>
        </p:blipFill>
        <p:spPr bwMode="auto">
          <a:xfrm>
            <a:off x="7199629" y="517843"/>
            <a:ext cx="4284663" cy="56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E93B66-1CED-434A-B65F-CA4265023250}"/>
              </a:ext>
            </a:extLst>
          </p:cNvPr>
          <p:cNvSpPr txBox="1"/>
          <p:nvPr/>
        </p:nvSpPr>
        <p:spPr>
          <a:xfrm>
            <a:off x="6197600" y="6156960"/>
            <a:ext cx="6096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9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https://dnd2oi6izkvoi.cloudfront.net/2022/12/09/image/jpeg/fUF5qSL3XO7ak9hmJdHVD69NR2ci9qSihRhCJja5.jpg</a:t>
            </a:r>
            <a:endParaRPr lang="en-GB" sz="900" dirty="0">
              <a:solidFill>
                <a:schemeClr val="accent5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356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59AF-C030-D3E8-1364-4C2BA4A3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439" y="354563"/>
            <a:ext cx="5291663" cy="8143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i="1" dirty="0" err="1"/>
              <a:t>Što</a:t>
            </a:r>
            <a:r>
              <a:rPr lang="en-US" sz="4000" b="1" i="1" dirty="0"/>
              <a:t> je tsunami?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61F72-FA38-E911-A4C1-60AE3B014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8470" y="1168951"/>
            <a:ext cx="5059680" cy="530911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b="1" i="1" dirty="0">
                <a:effectLst/>
              </a:rPr>
              <a:t>    </a:t>
            </a:r>
            <a:endParaRPr lang="en-US" b="1" i="0" dirty="0">
              <a:effectLst/>
            </a:endParaRPr>
          </a:p>
          <a:p>
            <a:r>
              <a:rPr lang="en-US" sz="2400" dirty="0" err="1"/>
              <a:t>M</a:t>
            </a:r>
            <a:r>
              <a:rPr lang="en-US" sz="2400" b="0" i="0" dirty="0" err="1">
                <a:effectLst/>
              </a:rPr>
              <a:t>orski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val</a:t>
            </a:r>
            <a:r>
              <a:rPr lang="en-US" sz="2400" b="0" i="0" dirty="0">
                <a:effectLst/>
              </a:rPr>
              <a:t>/</a:t>
            </a:r>
            <a:r>
              <a:rPr lang="en-US" sz="2400" b="0" i="0" dirty="0" err="1">
                <a:effectLst/>
              </a:rPr>
              <a:t>ovi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velikih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amplitud</a:t>
            </a:r>
            <a:r>
              <a:rPr lang="en-US" sz="2400" dirty="0" err="1"/>
              <a:t>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snage</a:t>
            </a:r>
            <a:endParaRPr lang="en-US" sz="2400" b="0" i="0" dirty="0">
              <a:effectLst/>
            </a:endParaRPr>
          </a:p>
          <a:p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u</a:t>
            </a:r>
            <a:r>
              <a:rPr lang="en-US" sz="2400" b="0" i="0" dirty="0" err="1">
                <a:effectLst/>
              </a:rPr>
              <a:t>zrokovani</a:t>
            </a:r>
            <a:r>
              <a:rPr lang="en-US" sz="2400" dirty="0"/>
              <a:t> </a:t>
            </a:r>
            <a:r>
              <a:rPr lang="en-US" sz="2400" b="0" i="0" dirty="0" err="1">
                <a:effectLst/>
              </a:rPr>
              <a:t>potresom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erupcijom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vulkana</a:t>
            </a:r>
            <a:r>
              <a:rPr lang="en-US" sz="2400" dirty="0"/>
              <a:t>,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atmosferskim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poremećajem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odronom</a:t>
            </a:r>
            <a:r>
              <a:rPr lang="en-US" sz="2400" dirty="0"/>
              <a:t> </a:t>
            </a:r>
            <a:r>
              <a:rPr lang="en-US" sz="2400" dirty="0" err="1"/>
              <a:t>kopna</a:t>
            </a:r>
            <a:r>
              <a:rPr lang="en-US" sz="2400" dirty="0"/>
              <a:t> u more</a:t>
            </a:r>
          </a:p>
          <a:p>
            <a:r>
              <a:rPr lang="en-US" sz="2400" dirty="0" err="1"/>
              <a:t>Deformacije</a:t>
            </a:r>
            <a:r>
              <a:rPr lang="en-US" sz="2400" dirty="0"/>
              <a:t> </a:t>
            </a:r>
            <a:r>
              <a:rPr lang="en-US" sz="2400" dirty="0" err="1"/>
              <a:t>morskog</a:t>
            </a:r>
            <a:r>
              <a:rPr lang="en-US" sz="2400" dirty="0"/>
              <a:t> </a:t>
            </a:r>
            <a:r>
              <a:rPr lang="en-US" sz="2400" dirty="0" err="1"/>
              <a:t>dna</a:t>
            </a:r>
            <a:r>
              <a:rPr lang="en-US" sz="2400" dirty="0"/>
              <a:t> </a:t>
            </a:r>
            <a:r>
              <a:rPr lang="en-US" sz="2400" dirty="0" err="1"/>
              <a:t>nastale</a:t>
            </a:r>
            <a:r>
              <a:rPr lang="en-US" sz="2400" dirty="0"/>
              <a:t> </a:t>
            </a:r>
            <a:r>
              <a:rPr lang="en-US" sz="2400" dirty="0" err="1"/>
              <a:t>blizu</a:t>
            </a:r>
            <a:r>
              <a:rPr lang="en-US" sz="2400" dirty="0"/>
              <a:t> </a:t>
            </a:r>
            <a:r>
              <a:rPr lang="en-US" sz="2400" dirty="0" err="1"/>
              <a:t>žarišta</a:t>
            </a:r>
            <a:r>
              <a:rPr lang="en-US" sz="2400" dirty="0"/>
              <a:t> </a:t>
            </a:r>
            <a:r>
              <a:rPr lang="en-US" sz="2400" dirty="0" err="1"/>
              <a:t>potresa</a:t>
            </a:r>
            <a:r>
              <a:rPr lang="en-US" sz="2400" dirty="0"/>
              <a:t> </a:t>
            </a:r>
            <a:r>
              <a:rPr lang="en-US" sz="2400" dirty="0" err="1"/>
              <a:t>prenose</a:t>
            </a:r>
            <a:r>
              <a:rPr lang="en-US" sz="2400" dirty="0"/>
              <a:t> se do </a:t>
            </a:r>
            <a:r>
              <a:rPr lang="en-US" sz="2400" dirty="0" err="1"/>
              <a:t>površine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uzrokuju</a:t>
            </a:r>
            <a:r>
              <a:rPr lang="en-US" sz="2400" dirty="0"/>
              <a:t> </a:t>
            </a:r>
            <a:r>
              <a:rPr lang="en-US" sz="2400" dirty="0" err="1"/>
              <a:t>potresne</a:t>
            </a:r>
            <a:r>
              <a:rPr lang="en-US" sz="2400" dirty="0"/>
              <a:t> </a:t>
            </a:r>
            <a:r>
              <a:rPr lang="en-US" sz="2400" dirty="0" err="1"/>
              <a:t>valove</a:t>
            </a:r>
            <a:r>
              <a:rPr lang="en-US" sz="2400" dirty="0"/>
              <a:t> koji se </a:t>
            </a:r>
            <a:r>
              <a:rPr lang="en-US" sz="2400" dirty="0" err="1"/>
              <a:t>šire</a:t>
            </a:r>
            <a:r>
              <a:rPr lang="en-US" sz="2400" dirty="0"/>
              <a:t> po </a:t>
            </a:r>
            <a:r>
              <a:rPr lang="en-US" sz="2400" dirty="0" err="1"/>
              <a:t>površini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oblikuju</a:t>
            </a:r>
            <a:r>
              <a:rPr lang="en-US" sz="2400" dirty="0"/>
              <a:t> </a:t>
            </a:r>
            <a:r>
              <a:rPr lang="en-US" sz="2400" dirty="0" err="1"/>
              <a:t>valove</a:t>
            </a:r>
            <a:endParaRPr lang="en-US" sz="2400" dirty="0"/>
          </a:p>
          <a:p>
            <a:r>
              <a:rPr lang="en-US" sz="2400" dirty="0" err="1"/>
              <a:t>Najčešći</a:t>
            </a:r>
            <a:r>
              <a:rPr lang="en-US" sz="2400" dirty="0"/>
              <a:t> u </a:t>
            </a:r>
            <a:r>
              <a:rPr lang="en-US" sz="2400" dirty="0" err="1"/>
              <a:t>Tihom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Indijskom</a:t>
            </a:r>
            <a:r>
              <a:rPr lang="en-US" sz="2400" dirty="0"/>
              <a:t> </a:t>
            </a:r>
            <a:r>
              <a:rPr lang="en-US" sz="2400" dirty="0" err="1"/>
              <a:t>oceanu</a:t>
            </a:r>
            <a:endParaRPr lang="en-US" sz="2400" dirty="0"/>
          </a:p>
        </p:txBody>
      </p:sp>
      <p:pic>
        <p:nvPicPr>
          <p:cNvPr id="3074" name="Picture 2" descr="Sonhar com tsunami: entenda o significado dessa catástrofe | WeMystic ...">
            <a:extLst>
              <a:ext uri="{FF2B5EF4-FFF2-40B4-BE49-F238E27FC236}">
                <a16:creationId xmlns:a16="http://schemas.microsoft.com/office/drawing/2014/main" id="{F0A23E5A-E11D-09B1-C6AE-991F5FC79B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5" r="31948" b="-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0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8E1F-A5AE-0E60-ABCA-CD707E69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7" y="36830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i="1" dirty="0" err="1"/>
              <a:t>Kako</a:t>
            </a:r>
            <a:r>
              <a:rPr lang="en-GB" sz="4000" b="1" i="1" dirty="0"/>
              <a:t> tsunami </a:t>
            </a:r>
            <a:r>
              <a:rPr lang="en-GB" sz="4000" b="1" i="1" dirty="0" err="1"/>
              <a:t>utječe</a:t>
            </a:r>
            <a:r>
              <a:rPr lang="en-GB" sz="4000" b="1" i="1" dirty="0"/>
              <a:t> </a:t>
            </a:r>
            <a:r>
              <a:rPr lang="en-GB" sz="4000" b="1" i="1" dirty="0" err="1"/>
              <a:t>na</a:t>
            </a:r>
            <a:r>
              <a:rPr lang="en-GB" sz="4000" b="1" i="1" dirty="0"/>
              <a:t> </a:t>
            </a:r>
            <a:r>
              <a:rPr lang="en-GB" sz="4000" b="1" i="1" dirty="0" err="1"/>
              <a:t>kopno</a:t>
            </a:r>
            <a:r>
              <a:rPr lang="en-GB" sz="4000" b="1" i="1" dirty="0"/>
              <a:t>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4F7A98-C461-3072-933A-D31CEBBD6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804" y="5625838"/>
            <a:ext cx="7545895" cy="107094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/>
              <a:t>Kopnene</a:t>
            </a:r>
            <a:r>
              <a:rPr lang="en-GB" sz="2000" dirty="0"/>
              <a:t> </a:t>
            </a:r>
            <a:r>
              <a:rPr lang="en-GB" sz="2000" dirty="0" err="1"/>
              <a:t>posljedice</a:t>
            </a:r>
            <a:r>
              <a:rPr lang="en-GB" sz="2000" dirty="0"/>
              <a:t> </a:t>
            </a:r>
            <a:r>
              <a:rPr lang="en-GB" sz="2000" dirty="0" err="1"/>
              <a:t>najrazornijeg</a:t>
            </a:r>
            <a:r>
              <a:rPr lang="en-GB" sz="2000" dirty="0"/>
              <a:t> </a:t>
            </a:r>
            <a:r>
              <a:rPr lang="en-GB" sz="2000" dirty="0" err="1"/>
              <a:t>tsunamija</a:t>
            </a:r>
            <a:r>
              <a:rPr lang="en-GB" sz="2000" dirty="0"/>
              <a:t> u </a:t>
            </a:r>
            <a:r>
              <a:rPr lang="en-GB" sz="2000" dirty="0" err="1"/>
              <a:t>povijesti</a:t>
            </a:r>
            <a:r>
              <a:rPr lang="en-GB" sz="2000" dirty="0"/>
              <a:t>, 2004. </a:t>
            </a:r>
            <a:r>
              <a:rPr lang="en-GB" sz="2000" dirty="0" err="1"/>
              <a:t>godine</a:t>
            </a:r>
            <a:r>
              <a:rPr lang="en-GB" sz="2000" dirty="0"/>
              <a:t> </a:t>
            </a:r>
            <a:endParaRPr lang="hr-HR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74AA-6524-3734-B158-8A48BDA09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7105" y="1462466"/>
            <a:ext cx="4132128" cy="5234313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Roboto" panose="02000000000000000000" pitchFamily="2" charset="0"/>
              </a:rPr>
              <a:t>Valovi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tsunamija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na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otvorenom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moru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većinom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su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niski</a:t>
            </a:r>
            <a:r>
              <a:rPr lang="en-GB" sz="2400" dirty="0">
                <a:latin typeface="Roboto" panose="02000000000000000000" pitchFamily="2" charset="0"/>
              </a:rPr>
              <a:t>, a </a:t>
            </a:r>
            <a:r>
              <a:rPr lang="en-GB" sz="2400" dirty="0" err="1">
                <a:latin typeface="Roboto" panose="02000000000000000000" pitchFamily="2" charset="0"/>
              </a:rPr>
              <a:t>što</a:t>
            </a:r>
            <a:r>
              <a:rPr lang="en-GB" sz="2400" dirty="0">
                <a:latin typeface="Roboto" panose="02000000000000000000" pitchFamily="2" charset="0"/>
              </a:rPr>
              <a:t> se </a:t>
            </a:r>
            <a:r>
              <a:rPr lang="en-GB" sz="2400" dirty="0" err="1">
                <a:latin typeface="Roboto" panose="02000000000000000000" pitchFamily="2" charset="0"/>
              </a:rPr>
              <a:t>više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približavaju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kopnu</a:t>
            </a:r>
            <a:r>
              <a:rPr lang="en-GB" sz="2400" dirty="0">
                <a:latin typeface="Roboto" panose="02000000000000000000" pitchFamily="2" charset="0"/>
              </a:rPr>
              <a:t> to je </a:t>
            </a:r>
            <a:r>
              <a:rPr lang="en-GB" sz="2400" dirty="0" err="1">
                <a:latin typeface="Roboto" panose="02000000000000000000" pitchFamily="2" charset="0"/>
              </a:rPr>
              <a:t>visina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veća</a:t>
            </a:r>
            <a:endParaRPr lang="en-GB" sz="2400" dirty="0">
              <a:latin typeface="Roboto" panose="02000000000000000000" pitchFamily="2" charset="0"/>
            </a:endParaRPr>
          </a:p>
          <a:p>
            <a:r>
              <a:rPr lang="en-GB" sz="2400" dirty="0">
                <a:latin typeface="Roboto" panose="02000000000000000000" pitchFamily="2" charset="0"/>
              </a:rPr>
              <a:t>Time </a:t>
            </a:r>
            <a:r>
              <a:rPr lang="en-GB" sz="2400" dirty="0" err="1">
                <a:latin typeface="Roboto" panose="02000000000000000000" pitchFamily="2" charset="0"/>
              </a:rPr>
              <a:t>največe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visine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postižu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uz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kopno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i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razaraju</a:t>
            </a:r>
            <a:r>
              <a:rPr lang="en-GB" sz="2400" dirty="0">
                <a:latin typeface="Roboto" panose="02000000000000000000" pitchFamily="2" charset="0"/>
              </a:rPr>
              <a:t> ga</a:t>
            </a:r>
          </a:p>
          <a:p>
            <a:r>
              <a:rPr lang="en-GB" sz="2400" dirty="0" err="1">
                <a:latin typeface="Roboto" panose="02000000000000000000" pitchFamily="2" charset="0"/>
              </a:rPr>
              <a:t>Velikom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visinom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i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snagom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uništavaju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građevine</a:t>
            </a:r>
            <a:r>
              <a:rPr lang="en-GB" sz="2400" dirty="0">
                <a:latin typeface="Roboto" panose="02000000000000000000" pitchFamily="2" charset="0"/>
              </a:rPr>
              <a:t>, infrastructure, </a:t>
            </a:r>
            <a:r>
              <a:rPr lang="en-GB" sz="2400" dirty="0" err="1">
                <a:latin typeface="Roboto" panose="02000000000000000000" pitchFamily="2" charset="0"/>
              </a:rPr>
              <a:t>ekosustave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te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poplavljuju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gradove</a:t>
            </a:r>
            <a:endParaRPr lang="en-GB" sz="2400" dirty="0">
              <a:latin typeface="Roboto" panose="02000000000000000000" pitchFamily="2" charset="0"/>
            </a:endParaRPr>
          </a:p>
        </p:txBody>
      </p:sp>
      <p:pic>
        <p:nvPicPr>
          <p:cNvPr id="2058" name="Picture 10" descr="A man carries a large canvas bag with items salvaged from the rubble. A blue sky contrasts the devastation around him.">
            <a:extLst>
              <a:ext uri="{FF2B5EF4-FFF2-40B4-BE49-F238E27FC236}">
                <a16:creationId xmlns:a16="http://schemas.microsoft.com/office/drawing/2014/main" id="{7A427243-78D6-D1C1-B6A1-DC02042AB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6" y="118207"/>
            <a:ext cx="4445225" cy="236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8F4182-2B6E-D0A4-DD95-23EA4E41F5C4}"/>
              </a:ext>
            </a:extLst>
          </p:cNvPr>
          <p:cNvSpPr txBox="1"/>
          <p:nvPr/>
        </p:nvSpPr>
        <p:spPr>
          <a:xfrm>
            <a:off x="5029200" y="2387940"/>
            <a:ext cx="67592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2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https://www.worldvision.org/wp-content/uploads/2018/12/D170-0020-087_61087-1140x758.jpg</a:t>
            </a:r>
            <a:endParaRPr lang="en-GB" sz="1200" dirty="0">
              <a:solidFill>
                <a:schemeClr val="accent5"/>
              </a:solidFill>
            </a:endParaRPr>
          </a:p>
          <a:p>
            <a:pPr algn="r"/>
            <a:endParaRPr lang="hr-HR" dirty="0"/>
          </a:p>
        </p:txBody>
      </p:sp>
      <p:pic>
        <p:nvPicPr>
          <p:cNvPr id="2060" name="Picture 12" descr="2004 Tsunami">
            <a:extLst>
              <a:ext uri="{FF2B5EF4-FFF2-40B4-BE49-F238E27FC236}">
                <a16:creationId xmlns:a16="http://schemas.microsoft.com/office/drawing/2014/main" id="{BA1FE596-AD39-BC5F-1B24-F5055B9C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23" y="2736279"/>
            <a:ext cx="5806099" cy="290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67B273-9790-E30E-ED94-948EE662EF93}"/>
              </a:ext>
            </a:extLst>
          </p:cNvPr>
          <p:cNvSpPr txBox="1"/>
          <p:nvPr/>
        </p:nvSpPr>
        <p:spPr>
          <a:xfrm>
            <a:off x="4518662" y="5615419"/>
            <a:ext cx="67592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https://assets.editorial.aetnd.com/uploads/2018/10/1-tsunami-51915383.jpg?width=1920&amp;height=960&amp;crop=1920%3A960%2Csmart&amp;quality=75&amp;auto=webp</a:t>
            </a:r>
            <a:endParaRPr lang="en-GB" sz="1100" dirty="0">
              <a:solidFill>
                <a:schemeClr val="accent5"/>
              </a:solidFill>
            </a:endParaRPr>
          </a:p>
          <a:p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318323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1A0E-E179-D7C7-CA98-9436CEF2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-6096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i="1" dirty="0" err="1"/>
              <a:t>Najrazorniji</a:t>
            </a:r>
            <a:r>
              <a:rPr lang="en-GB" sz="4000" b="1" i="1" dirty="0"/>
              <a:t> </a:t>
            </a:r>
            <a:r>
              <a:rPr lang="en-GB" sz="4000" b="1" i="1" dirty="0" err="1"/>
              <a:t>tsunamiji</a:t>
            </a:r>
            <a:r>
              <a:rPr lang="en-GB" sz="4000" b="1" i="1" dirty="0"/>
              <a:t> u </a:t>
            </a:r>
            <a:r>
              <a:rPr lang="en-GB" sz="4000" b="1" i="1" dirty="0" err="1"/>
              <a:t>Aziji</a:t>
            </a:r>
            <a:r>
              <a:rPr lang="en-GB" sz="4000" b="1" i="1" dirty="0"/>
              <a:t>:</a:t>
            </a:r>
            <a:endParaRPr lang="hr-HR" sz="4000" b="1" i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F3145E-BF93-EB5B-9B6D-3AD02D993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123502"/>
              </p:ext>
            </p:extLst>
          </p:nvPr>
        </p:nvGraphicFramePr>
        <p:xfrm>
          <a:off x="452120" y="904240"/>
          <a:ext cx="11287761" cy="567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38">
                  <a:extLst>
                    <a:ext uri="{9D8B030D-6E8A-4147-A177-3AD203B41FA5}">
                      <a16:colId xmlns:a16="http://schemas.microsoft.com/office/drawing/2014/main" val="568137271"/>
                    </a:ext>
                  </a:extLst>
                </a:gridCol>
                <a:gridCol w="2148723">
                  <a:extLst>
                    <a:ext uri="{9D8B030D-6E8A-4147-A177-3AD203B41FA5}">
                      <a16:colId xmlns:a16="http://schemas.microsoft.com/office/drawing/2014/main" val="428875344"/>
                    </a:ext>
                  </a:extLst>
                </a:gridCol>
                <a:gridCol w="2137568">
                  <a:extLst>
                    <a:ext uri="{9D8B030D-6E8A-4147-A177-3AD203B41FA5}">
                      <a16:colId xmlns:a16="http://schemas.microsoft.com/office/drawing/2014/main" val="3312310124"/>
                    </a:ext>
                  </a:extLst>
                </a:gridCol>
                <a:gridCol w="2137568">
                  <a:extLst>
                    <a:ext uri="{9D8B030D-6E8A-4147-A177-3AD203B41FA5}">
                      <a16:colId xmlns:a16="http://schemas.microsoft.com/office/drawing/2014/main" val="3960670194"/>
                    </a:ext>
                  </a:extLst>
                </a:gridCol>
                <a:gridCol w="2230032">
                  <a:extLst>
                    <a:ext uri="{9D8B030D-6E8A-4147-A177-3AD203B41FA5}">
                      <a16:colId xmlns:a16="http://schemas.microsoft.com/office/drawing/2014/main" val="3861495863"/>
                    </a:ext>
                  </a:extLst>
                </a:gridCol>
                <a:gridCol w="2230032">
                  <a:extLst>
                    <a:ext uri="{9D8B030D-6E8A-4147-A177-3AD203B41FA5}">
                      <a16:colId xmlns:a16="http://schemas.microsoft.com/office/drawing/2014/main" val="3543132631"/>
                    </a:ext>
                  </a:extLst>
                </a:gridCol>
              </a:tblGrid>
              <a:tr h="477099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Područje</a:t>
                      </a:r>
                      <a:r>
                        <a:rPr lang="en-GB" dirty="0"/>
                        <a:t>:</a:t>
                      </a:r>
                      <a:endParaRPr lang="hr-H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Datum:</a:t>
                      </a:r>
                      <a:endParaRPr lang="hr-H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Visina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valova</a:t>
                      </a:r>
                      <a:r>
                        <a:rPr lang="en-GB" dirty="0"/>
                        <a:t>:</a:t>
                      </a:r>
                      <a:endParaRPr lang="hr-H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Nastanak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tsunamija</a:t>
                      </a:r>
                      <a:r>
                        <a:rPr lang="en-GB" dirty="0"/>
                        <a:t>:</a:t>
                      </a:r>
                      <a:endParaRPr lang="hr-H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Magnituda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potresa</a:t>
                      </a:r>
                      <a:r>
                        <a:rPr lang="en-GB" dirty="0"/>
                        <a:t>:</a:t>
                      </a:r>
                      <a:endParaRPr lang="hr-H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51209"/>
                  </a:ext>
                </a:extLst>
              </a:tr>
              <a:tr h="477099">
                <a:tc>
                  <a:txBody>
                    <a:bodyPr/>
                    <a:lstStyle/>
                    <a:p>
                      <a:r>
                        <a:rPr lang="en-GB"/>
                        <a:t>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Sumatra, </a:t>
                      </a:r>
                      <a:r>
                        <a:rPr lang="en-GB" dirty="0" err="1"/>
                        <a:t>Indonezija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26.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prosinca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 50m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Potres</a:t>
                      </a:r>
                      <a:r>
                        <a:rPr lang="en-GB" dirty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 po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Richteru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72078"/>
                  </a:ext>
                </a:extLst>
              </a:tr>
              <a:tr h="823486">
                <a:tc>
                  <a:txBody>
                    <a:bodyPr/>
                    <a:lstStyle/>
                    <a:p>
                      <a:r>
                        <a:rPr lang="en-GB"/>
                        <a:t>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Sjeverna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pacifička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obala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ožujka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 10m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Potres</a:t>
                      </a:r>
                      <a:r>
                        <a:rPr lang="en-GB" dirty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 po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Richteru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28403"/>
                  </a:ext>
                </a:extLst>
              </a:tr>
              <a:tr h="823486">
                <a:tc>
                  <a:txBody>
                    <a:bodyPr/>
                    <a:lstStyle/>
                    <a:p>
                      <a:r>
                        <a:rPr lang="en-GB"/>
                        <a:t>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Krakatau, </a:t>
                      </a:r>
                      <a:r>
                        <a:rPr lang="en-GB" dirty="0" err="1"/>
                        <a:t>Indonezija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kolovoza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1883.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 37m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Erupcija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eksplozija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vulkana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157092"/>
                  </a:ext>
                </a:extLst>
              </a:tr>
              <a:tr h="823486">
                <a:tc>
                  <a:txBody>
                    <a:bodyPr/>
                    <a:lstStyle/>
                    <a:p>
                      <a:r>
                        <a:rPr lang="en-GB"/>
                        <a:t>4.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Enshunada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Sea,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 rujna 1498.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Potres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8.3 po </a:t>
                      </a:r>
                      <a:r>
                        <a:rPr lang="en-GB" dirty="0" err="1"/>
                        <a:t>Richteru</a:t>
                      </a:r>
                      <a:endParaRPr lang="hr-HR" dirty="0"/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8316"/>
                  </a:ext>
                </a:extLst>
              </a:tr>
              <a:tr h="477099">
                <a:tc>
                  <a:txBody>
                    <a:bodyPr/>
                    <a:lstStyle/>
                    <a:p>
                      <a:r>
                        <a:rPr lang="en-GB"/>
                        <a:t>5.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Nankaido, Japan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 </a:t>
                      </a:r>
                      <a:r>
                        <a:rPr lang="en-GB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 listopada 1707.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Viši od 25m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Potres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8.4 po </a:t>
                      </a:r>
                      <a:r>
                        <a:rPr lang="en-GB" dirty="0" err="1"/>
                        <a:t>Richteru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446324"/>
                  </a:ext>
                </a:extLst>
              </a:tr>
              <a:tr h="477099">
                <a:tc>
                  <a:txBody>
                    <a:bodyPr/>
                    <a:lstStyle/>
                    <a:p>
                      <a:r>
                        <a:rPr lang="en-GB"/>
                        <a:t>6.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Sanriku, Japan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lipnja 1896.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Do 38.2m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Potres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7.6 po </a:t>
                      </a:r>
                      <a:r>
                        <a:rPr lang="en-GB" dirty="0" err="1"/>
                        <a:t>Richteru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64195"/>
                  </a:ext>
                </a:extLst>
              </a:tr>
              <a:tr h="823486">
                <a:tc>
                  <a:txBody>
                    <a:bodyPr/>
                    <a:lstStyle/>
                    <a:p>
                      <a:r>
                        <a:rPr lang="en-GB"/>
                        <a:t>7.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Ryuku Islands, Japan 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 travnja 1771.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Između 11 i 15m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Potres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7.4 po </a:t>
                      </a:r>
                      <a:r>
                        <a:rPr lang="en-GB" dirty="0" err="1"/>
                        <a:t>Richteru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009660"/>
                  </a:ext>
                </a:extLst>
              </a:tr>
              <a:tr h="477099">
                <a:tc>
                  <a:txBody>
                    <a:bodyPr/>
                    <a:lstStyle/>
                    <a:p>
                      <a:r>
                        <a:rPr lang="en-GB"/>
                        <a:t>8.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 Bay, Japan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 siječnja 1586.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Do 6m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Potres</a:t>
                      </a:r>
                      <a:r>
                        <a:rPr lang="en-GB" dirty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8.2 po </a:t>
                      </a:r>
                      <a:r>
                        <a:rPr lang="en-GB" dirty="0" err="1"/>
                        <a:t>Richteru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875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07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F77464-8DFF-1346-E6D0-A8ADB3DC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8" y="18224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i="1" dirty="0" err="1"/>
              <a:t>Područja</a:t>
            </a:r>
            <a:r>
              <a:rPr lang="en-GB" sz="4000" b="1" i="1" dirty="0"/>
              <a:t> </a:t>
            </a:r>
            <a:r>
              <a:rPr lang="en-GB" sz="4000" b="1" i="1" dirty="0" err="1"/>
              <a:t>sklona</a:t>
            </a:r>
            <a:r>
              <a:rPr lang="en-GB" sz="4000" b="1" i="1" dirty="0"/>
              <a:t> </a:t>
            </a:r>
            <a:r>
              <a:rPr lang="en-GB" sz="4000" b="1" i="1" dirty="0" err="1"/>
              <a:t>tsunamiju</a:t>
            </a:r>
            <a:r>
              <a:rPr lang="en-GB" sz="4000" b="1" i="1" dirty="0"/>
              <a:t> </a:t>
            </a:r>
            <a:endParaRPr lang="hr-HR" sz="4000" b="1" i="1" dirty="0"/>
          </a:p>
        </p:txBody>
      </p:sp>
      <p:pic>
        <p:nvPicPr>
          <p:cNvPr id="1026" name="Picture 2" descr="Where do they Occur? - Tsunamis">
            <a:extLst>
              <a:ext uri="{FF2B5EF4-FFF2-40B4-BE49-F238E27FC236}">
                <a16:creationId xmlns:a16="http://schemas.microsoft.com/office/drawing/2014/main" id="{118D9616-1EB8-5765-8C33-7B8509A791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3" y="1507808"/>
            <a:ext cx="8711294" cy="435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E6BC5B-2EBF-8461-52D9-8E5AC03B34AB}"/>
              </a:ext>
            </a:extLst>
          </p:cNvPr>
          <p:cNvSpPr txBox="1"/>
          <p:nvPr/>
        </p:nvSpPr>
        <p:spPr>
          <a:xfrm>
            <a:off x="186612" y="6176963"/>
            <a:ext cx="11616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u="sng" dirty="0">
                <a:solidFill>
                  <a:schemeClr val="accent5"/>
                </a:solidFill>
              </a:rPr>
              <a:t>https://th.bing.com/th/id/R.8acaa361ca3da873baa7a55f741b82af?rik=%2fxYVQDHaZCth7Q&amp;riu=http%3a%2f%2ftsunamisoceanography.weebly.com%2fuploads%2f1%2f3%2f4%2f8%2f13486849%2f7257791_orig.jpg&amp;ehk=A%2fNpVxF54vqsLcekD8tZKNmL%2bl%2bVe9YHbpc8udDrbZw%3d&amp;risl=&amp;pid=ImgRaw&amp;r=0</a:t>
            </a:r>
            <a:endParaRPr lang="en-GB" sz="1200" u="sng" dirty="0">
              <a:solidFill>
                <a:schemeClr val="accent5"/>
              </a:solidFill>
            </a:endParaRPr>
          </a:p>
          <a:p>
            <a:endParaRPr lang="hr-HR" sz="1200" u="sng" dirty="0">
              <a:solidFill>
                <a:srgbClr val="0070C0"/>
              </a:solidFill>
            </a:endParaRP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D8935D71-3A7F-9004-7ADE-D783760FA793}"/>
              </a:ext>
            </a:extLst>
          </p:cNvPr>
          <p:cNvSpPr txBox="1">
            <a:spLocks/>
          </p:cNvSpPr>
          <p:nvPr/>
        </p:nvSpPr>
        <p:spPr>
          <a:xfrm>
            <a:off x="9254724" y="589780"/>
            <a:ext cx="2815356" cy="527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4000" b="1" i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801B26-F5BE-BB2F-F633-F4EF6B305C58}"/>
              </a:ext>
            </a:extLst>
          </p:cNvPr>
          <p:cNvSpPr txBox="1">
            <a:spLocks/>
          </p:cNvSpPr>
          <p:nvPr/>
        </p:nvSpPr>
        <p:spPr>
          <a:xfrm>
            <a:off x="9182428" y="1507808"/>
            <a:ext cx="2701730" cy="51679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>
                <a:latin typeface="Roboto" panose="02000000000000000000" pitchFamily="2" charset="0"/>
              </a:rPr>
              <a:t>Područja</a:t>
            </a:r>
            <a:r>
              <a:rPr lang="en-GB" sz="2400" dirty="0">
                <a:latin typeface="Roboto" panose="02000000000000000000" pitchFamily="2" charset="0"/>
              </a:rPr>
              <a:t> u </a:t>
            </a:r>
            <a:r>
              <a:rPr lang="en-GB" sz="2400" dirty="0" err="1">
                <a:latin typeface="Roboto" panose="02000000000000000000" pitchFamily="2" charset="0"/>
              </a:rPr>
              <a:t>najvećoj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opasnosti</a:t>
            </a:r>
            <a:r>
              <a:rPr lang="en-GB" sz="2400" dirty="0">
                <a:latin typeface="Roboto" panose="02000000000000000000" pitchFamily="2" charset="0"/>
              </a:rPr>
              <a:t> od </a:t>
            </a:r>
            <a:r>
              <a:rPr lang="en-GB" sz="2400" dirty="0" err="1">
                <a:latin typeface="Roboto" panose="02000000000000000000" pitchFamily="2" charset="0"/>
              </a:rPr>
              <a:t>tsunamija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uglavnom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su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obale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oko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Pacifičkog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vatrenog</a:t>
            </a:r>
            <a:r>
              <a:rPr lang="en-GB" sz="2400" dirty="0">
                <a:latin typeface="Roboto" panose="02000000000000000000" pitchFamily="2" charset="0"/>
              </a:rPr>
              <a:t> </a:t>
            </a:r>
            <a:r>
              <a:rPr lang="en-GB" sz="2400" dirty="0" err="1">
                <a:latin typeface="Roboto" panose="02000000000000000000" pitchFamily="2" charset="0"/>
              </a:rPr>
              <a:t>prstena</a:t>
            </a:r>
            <a:endParaRPr lang="en-GB" sz="24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2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904F-46F2-4B3E-66E4-89E557A14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1" y="-1188720"/>
            <a:ext cx="8260081" cy="1879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i="1" dirty="0" err="1"/>
              <a:t>Kako</a:t>
            </a:r>
            <a:r>
              <a:rPr lang="en-US" sz="4000" b="1" i="1" dirty="0"/>
              <a:t> Tsunami </a:t>
            </a:r>
            <a:r>
              <a:rPr lang="en-US" sz="4000" b="1" i="1" dirty="0" err="1"/>
              <a:t>utječe</a:t>
            </a:r>
            <a:r>
              <a:rPr lang="en-US" sz="4000" b="1" i="1" dirty="0"/>
              <a:t> </a:t>
            </a:r>
            <a:r>
              <a:rPr lang="en-US" sz="4000" b="1" i="1" dirty="0" err="1"/>
              <a:t>na</a:t>
            </a:r>
            <a:r>
              <a:rPr lang="en-US" sz="4000" b="1" i="1" dirty="0"/>
              <a:t> </a:t>
            </a:r>
            <a:r>
              <a:rPr lang="en-US" sz="4000" b="1" i="1" dirty="0" err="1"/>
              <a:t>stanovništvo</a:t>
            </a:r>
            <a:r>
              <a:rPr lang="en-US" sz="4000" b="1" i="1" dirty="0"/>
              <a:t>?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379B684-3C97-2244-DD16-3679488C757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r="14509" b="1"/>
          <a:stretch/>
        </p:blipFill>
        <p:spPr bwMode="auto">
          <a:xfrm>
            <a:off x="-1645920" y="1587"/>
            <a:ext cx="6238241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3A186-E465-E9B8-8F1B-B76BB8B58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5359" y="690880"/>
            <a:ext cx="7020561" cy="3752849"/>
          </a:xfrm>
        </p:spPr>
        <p:txBody>
          <a:bodyPr vert="horz" lIns="91440" tIns="45720" rIns="91440" bIns="45720" rtlCol="0">
            <a:noAutofit/>
          </a:bodyPr>
          <a:lstStyle/>
          <a:p>
            <a:pPr marL="685800" indent="-457200">
              <a:buFont typeface="Wingdings" panose="05000000000000000000" pitchFamily="2" charset="2"/>
              <a:buChar char="Ø"/>
            </a:pPr>
            <a:r>
              <a:rPr lang="en-US" sz="2400" dirty="0" err="1"/>
              <a:t>Osim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razara</a:t>
            </a:r>
            <a:r>
              <a:rPr lang="en-US" sz="2400" dirty="0"/>
              <a:t> </a:t>
            </a:r>
            <a:r>
              <a:rPr lang="en-US" sz="2400" dirty="0" err="1"/>
              <a:t>gradove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čini</a:t>
            </a:r>
            <a:r>
              <a:rPr lang="en-US" sz="2400" dirty="0"/>
              <a:t> </a:t>
            </a: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štete</a:t>
            </a:r>
            <a:r>
              <a:rPr lang="en-US" sz="2400" dirty="0"/>
              <a:t>  tsunami </a:t>
            </a:r>
            <a:r>
              <a:rPr lang="en-US" sz="2400" dirty="0" err="1"/>
              <a:t>također</a:t>
            </a:r>
            <a:r>
              <a:rPr lang="en-US" sz="2400" dirty="0"/>
              <a:t> </a:t>
            </a:r>
            <a:r>
              <a:rPr lang="en-US" sz="2400" dirty="0" err="1"/>
              <a:t>oduzima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ugrožava</a:t>
            </a:r>
            <a:r>
              <a:rPr lang="en-US" sz="2400" dirty="0"/>
              <a:t> </a:t>
            </a:r>
            <a:r>
              <a:rPr lang="en-US" sz="2400" dirty="0" err="1"/>
              <a:t>živote</a:t>
            </a:r>
            <a:r>
              <a:rPr lang="en-US" sz="2400" dirty="0"/>
              <a:t> </a:t>
            </a:r>
            <a:r>
              <a:rPr lang="en-US" sz="2400" dirty="0" err="1"/>
              <a:t>mnogim</a:t>
            </a:r>
            <a:r>
              <a:rPr lang="en-US" sz="2400" dirty="0"/>
              <a:t> </a:t>
            </a:r>
            <a:r>
              <a:rPr lang="en-US" sz="2400" dirty="0" err="1"/>
              <a:t>ljudima</a:t>
            </a:r>
            <a:endParaRPr lang="en-US" sz="2400" dirty="0"/>
          </a:p>
          <a:p>
            <a:pPr marL="685800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r>
              <a:rPr lang="en-US" sz="2800" b="1" i="1" dirty="0"/>
              <a:t>Tsunami </a:t>
            </a:r>
            <a:r>
              <a:rPr lang="en-US" sz="2800" b="1" i="1" dirty="0" err="1"/>
              <a:t>Indijskog</a:t>
            </a:r>
            <a:r>
              <a:rPr lang="en-US" sz="2800" b="1" i="1" dirty="0"/>
              <a:t> </a:t>
            </a:r>
            <a:r>
              <a:rPr lang="en-US" sz="2800" b="1" i="1" dirty="0" err="1"/>
              <a:t>oceana</a:t>
            </a:r>
            <a:r>
              <a:rPr lang="en-US" sz="2800" b="1" i="1" dirty="0"/>
              <a:t>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/>
              <a:t>U </a:t>
            </a:r>
            <a:r>
              <a:rPr lang="en-US" sz="2400" dirty="0" err="1"/>
              <a:t>prosincu</a:t>
            </a:r>
            <a:r>
              <a:rPr lang="en-US" sz="2400" dirty="0"/>
              <a:t> 2004. </a:t>
            </a:r>
            <a:r>
              <a:rPr lang="en-US" sz="2400" dirty="0" err="1"/>
              <a:t>nakon</a:t>
            </a:r>
            <a:r>
              <a:rPr lang="en-US" sz="2400" dirty="0"/>
              <a:t> </a:t>
            </a:r>
            <a:r>
              <a:rPr lang="en-US" sz="2400" dirty="0" err="1"/>
              <a:t>potresa</a:t>
            </a:r>
            <a:r>
              <a:rPr lang="en-US" sz="2400" dirty="0"/>
              <a:t> u </a:t>
            </a:r>
            <a:r>
              <a:rPr lang="en-US" sz="2400" dirty="0" err="1"/>
              <a:t>Indoneziji</a:t>
            </a:r>
            <a:r>
              <a:rPr lang="en-US" sz="2400" dirty="0"/>
              <a:t> </a:t>
            </a:r>
            <a:r>
              <a:rPr lang="en-US" sz="2400" dirty="0" err="1"/>
              <a:t>golemi</a:t>
            </a:r>
            <a:r>
              <a:rPr lang="en-US" sz="2400" dirty="0"/>
              <a:t> je tsunami </a:t>
            </a:r>
            <a:r>
              <a:rPr lang="en-US" sz="2400" dirty="0" err="1"/>
              <a:t>zahvatio</a:t>
            </a:r>
            <a:r>
              <a:rPr lang="en-US" sz="2400" dirty="0"/>
              <a:t> </a:t>
            </a:r>
            <a:r>
              <a:rPr lang="en-US" sz="2400" dirty="0" err="1"/>
              <a:t>pojas</a:t>
            </a:r>
            <a:r>
              <a:rPr lang="en-US" sz="2400" dirty="0"/>
              <a:t> </a:t>
            </a:r>
            <a:r>
              <a:rPr lang="en-US" sz="2400" dirty="0" err="1"/>
              <a:t>Indijskog</a:t>
            </a:r>
            <a:r>
              <a:rPr lang="en-US" sz="2400" dirty="0"/>
              <a:t> </a:t>
            </a:r>
            <a:r>
              <a:rPr lang="en-US" sz="2400" dirty="0" err="1"/>
              <a:t>oceana</a:t>
            </a:r>
            <a:endParaRPr lang="en-US" sz="24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Najrazorniji</a:t>
            </a:r>
            <a:r>
              <a:rPr lang="en-US" sz="2400" dirty="0"/>
              <a:t> tsunami u </a:t>
            </a:r>
            <a:r>
              <a:rPr lang="en-US" sz="2400" dirty="0" err="1"/>
              <a:t>povijesti</a:t>
            </a:r>
            <a:endParaRPr lang="en-US" sz="24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Prijavljeno</a:t>
            </a:r>
            <a:r>
              <a:rPr lang="en-US" sz="2400" dirty="0"/>
              <a:t> je </a:t>
            </a:r>
            <a:r>
              <a:rPr lang="en-US" sz="2400" dirty="0" err="1"/>
              <a:t>više</a:t>
            </a:r>
            <a:r>
              <a:rPr lang="en-US" sz="2400" dirty="0"/>
              <a:t> od 230 000 </a:t>
            </a:r>
            <a:r>
              <a:rPr lang="en-US" sz="2400" dirty="0" err="1"/>
              <a:t>poginulih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nestalih</a:t>
            </a:r>
            <a:r>
              <a:rPr lang="en-US" sz="2400" dirty="0"/>
              <a:t> </a:t>
            </a:r>
            <a:r>
              <a:rPr lang="en-US" sz="2400" dirty="0" err="1"/>
              <a:t>ljudi</a:t>
            </a:r>
            <a:r>
              <a:rPr lang="en-US" sz="2400" dirty="0"/>
              <a:t>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Izazvao</a:t>
            </a:r>
            <a:r>
              <a:rPr lang="en-US" sz="2400" dirty="0"/>
              <a:t> </a:t>
            </a:r>
            <a:r>
              <a:rPr lang="en-US" sz="2400" dirty="0" err="1"/>
              <a:t>potpunu</a:t>
            </a:r>
            <a:r>
              <a:rPr lang="en-US" sz="2400" dirty="0"/>
              <a:t> </a:t>
            </a:r>
            <a:r>
              <a:rPr lang="en-US" sz="2400" dirty="0" err="1"/>
              <a:t>katastrofu-razorene</a:t>
            </a:r>
            <a:r>
              <a:rPr lang="en-US" sz="2400" dirty="0"/>
              <a:t> </a:t>
            </a:r>
            <a:r>
              <a:rPr lang="en-US" sz="2400" dirty="0" err="1"/>
              <a:t>škole</a:t>
            </a:r>
            <a:r>
              <a:rPr lang="en-US" sz="2400" dirty="0"/>
              <a:t>, </a:t>
            </a:r>
            <a:r>
              <a:rPr lang="en-US" sz="2400" dirty="0" err="1"/>
              <a:t>domovi</a:t>
            </a:r>
            <a:r>
              <a:rPr lang="en-US" sz="2400" dirty="0"/>
              <a:t>, </a:t>
            </a:r>
            <a:r>
              <a:rPr lang="en-US" sz="2400" dirty="0" err="1"/>
              <a:t>nedostatk</a:t>
            </a:r>
            <a:r>
              <a:rPr lang="en-US" sz="2400" dirty="0"/>
              <a:t> </a:t>
            </a:r>
            <a:r>
              <a:rPr lang="en-US" sz="2400" dirty="0" err="1"/>
              <a:t>hrane</a:t>
            </a:r>
            <a:r>
              <a:rPr lang="en-US" sz="2400" dirty="0"/>
              <a:t>, </a:t>
            </a:r>
            <a:r>
              <a:rPr lang="en-US" sz="2400" dirty="0" err="1"/>
              <a:t>čiste</a:t>
            </a:r>
            <a:r>
              <a:rPr lang="en-US" sz="2400" dirty="0"/>
              <a:t> </a:t>
            </a:r>
            <a:r>
              <a:rPr lang="en-US" sz="2400" dirty="0" err="1"/>
              <a:t>vode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zdravstvene</a:t>
            </a:r>
            <a:r>
              <a:rPr lang="en-US" sz="2400" dirty="0"/>
              <a:t> </a:t>
            </a:r>
            <a:r>
              <a:rPr lang="en-US" sz="2400" dirty="0" err="1"/>
              <a:t>skrbi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24ADA-0B11-3ED7-D987-33F3003B3229}"/>
              </a:ext>
            </a:extLst>
          </p:cNvPr>
          <p:cNvSpPr txBox="1"/>
          <p:nvPr/>
        </p:nvSpPr>
        <p:spPr>
          <a:xfrm>
            <a:off x="-1645920" y="6519446"/>
            <a:ext cx="7208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https://www.medi-aid.nl/assets/files/dsc03181.1280x0.jpg</a:t>
            </a:r>
            <a:endParaRPr lang="en-GB" sz="1400" dirty="0">
              <a:solidFill>
                <a:srgbClr val="0070C0"/>
              </a:solidFill>
            </a:endParaRPr>
          </a:p>
          <a:p>
            <a:endParaRPr lang="hr-HR" sz="200" dirty="0"/>
          </a:p>
        </p:txBody>
      </p:sp>
    </p:spTree>
    <p:extLst>
      <p:ext uri="{BB962C8B-B14F-4D97-AF65-F5344CB8AC3E}">
        <p14:creationId xmlns:p14="http://schemas.microsoft.com/office/powerpoint/2010/main" val="70585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A2467FA-4CFD-A8DC-1239-41B9A99CD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273424"/>
              </p:ext>
            </p:extLst>
          </p:nvPr>
        </p:nvGraphicFramePr>
        <p:xfrm>
          <a:off x="812800" y="711200"/>
          <a:ext cx="10655300" cy="564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921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31F972E3A2F4690BCE11AC3041F3C" ma:contentTypeVersion="7" ma:contentTypeDescription="Create a new document." ma:contentTypeScope="" ma:versionID="245b14f034d736f6b713dcd1fad10f48">
  <xsd:schema xmlns:xsd="http://www.w3.org/2001/XMLSchema" xmlns:xs="http://www.w3.org/2001/XMLSchema" xmlns:p="http://schemas.microsoft.com/office/2006/metadata/properties" xmlns:ns3="a996fa53-dac6-461b-942c-7edb611e0745" xmlns:ns4="000765bb-5a64-44c5-b0e8-c4e303c04927" targetNamespace="http://schemas.microsoft.com/office/2006/metadata/properties" ma:root="true" ma:fieldsID="1699f5d3dc8f988b15df2ddabb179b60" ns3:_="" ns4:_="">
    <xsd:import namespace="a996fa53-dac6-461b-942c-7edb611e0745"/>
    <xsd:import namespace="000765bb-5a64-44c5-b0e8-c4e303c049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6fa53-dac6-461b-942c-7edb611e0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765bb-5a64-44c5-b0e8-c4e303c049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695771-91CA-4930-8637-F1EC1EB468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96fa53-dac6-461b-942c-7edb611e0745"/>
    <ds:schemaRef ds:uri="000765bb-5a64-44c5-b0e8-c4e303c049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BBE211-0D00-4CAD-915C-ABE97C7C05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1A1BDF-3382-472B-85CE-46E43880AF88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000765bb-5a64-44c5-b0e8-c4e303c04927"/>
    <ds:schemaRef ds:uri="http://schemas.microsoft.com/office/infopath/2007/PartnerControls"/>
    <ds:schemaRef ds:uri="a996fa53-dac6-461b-942c-7edb611e074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Tsunami u Aziji</Template>
  <TotalTime>0</TotalTime>
  <Words>749</Words>
  <Application>Microsoft Office PowerPoint</Application>
  <PresentationFormat>Široki zaslon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Amasis MT Pro Medium</vt:lpstr>
      <vt:lpstr>Angsana New</vt:lpstr>
      <vt:lpstr>-apple-system</vt:lpstr>
      <vt:lpstr>Arial</vt:lpstr>
      <vt:lpstr>Calibri</vt:lpstr>
      <vt:lpstr>Calibri Light</vt:lpstr>
      <vt:lpstr>Roboto</vt:lpstr>
      <vt:lpstr>Wingdings</vt:lpstr>
      <vt:lpstr>Office Theme</vt:lpstr>
      <vt:lpstr>Tsunami u Aziji</vt:lpstr>
      <vt:lpstr>Hipoteza/pretpostavka:</vt:lpstr>
      <vt:lpstr>Opis teme, razlozi i način istraživanja:</vt:lpstr>
      <vt:lpstr>Što je tsunami?</vt:lpstr>
      <vt:lpstr>Kako tsunami utječe na kopno?</vt:lpstr>
      <vt:lpstr>Najrazorniji tsunamiji u Aziji:</vt:lpstr>
      <vt:lpstr>Područja sklona tsunamiju </vt:lpstr>
      <vt:lpstr>Kako Tsunami utječe na stanovništvo? </vt:lpstr>
      <vt:lpstr>PowerPoint prezentacija</vt:lpstr>
      <vt:lpstr> Možemo li se zaštititi od tsunamija?</vt:lpstr>
      <vt:lpstr>Ima li tsunami pozitivne posljedice?</vt:lpstr>
      <vt:lpstr>Zaključak:</vt:lpstr>
      <vt:lpstr>Izvori: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 u Aziji</dc:title>
  <dc:creator>Ana Balenovic</dc:creator>
  <cp:lastModifiedBy>ANAMARIJA KONČIĆ</cp:lastModifiedBy>
  <cp:revision>1</cp:revision>
  <dcterms:created xsi:type="dcterms:W3CDTF">2024-01-09T18:52:20Z</dcterms:created>
  <dcterms:modified xsi:type="dcterms:W3CDTF">2024-01-10T14:55:13Z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0x010100A4331F972E3A2F4690BCE11AC3041F3C</vt:lpwstr>
  </property>
</Properties>
</file>